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6" r:id="rId1"/>
  </p:sldMasterIdLst>
  <p:notesMasterIdLst>
    <p:notesMasterId r:id="rId36"/>
  </p:notesMasterIdLst>
  <p:sldIdLst>
    <p:sldId id="448" r:id="rId2"/>
    <p:sldId id="540" r:id="rId3"/>
    <p:sldId id="573" r:id="rId4"/>
    <p:sldId id="541" r:id="rId5"/>
    <p:sldId id="618" r:id="rId6"/>
    <p:sldId id="620" r:id="rId7"/>
    <p:sldId id="621" r:id="rId8"/>
    <p:sldId id="622" r:id="rId9"/>
    <p:sldId id="623" r:id="rId10"/>
    <p:sldId id="629" r:id="rId11"/>
    <p:sldId id="624" r:id="rId12"/>
    <p:sldId id="643" r:id="rId13"/>
    <p:sldId id="625" r:id="rId14"/>
    <p:sldId id="636" r:id="rId15"/>
    <p:sldId id="633" r:id="rId16"/>
    <p:sldId id="627" r:id="rId17"/>
    <p:sldId id="551" r:id="rId18"/>
    <p:sldId id="628" r:id="rId19"/>
    <p:sldId id="576" r:id="rId20"/>
    <p:sldId id="634" r:id="rId21"/>
    <p:sldId id="637" r:id="rId22"/>
    <p:sldId id="553" r:id="rId23"/>
    <p:sldId id="635" r:id="rId24"/>
    <p:sldId id="638" r:id="rId25"/>
    <p:sldId id="578" r:id="rId26"/>
    <p:sldId id="577" r:id="rId27"/>
    <p:sldId id="599" r:id="rId28"/>
    <p:sldId id="604" r:id="rId29"/>
    <p:sldId id="639" r:id="rId30"/>
    <p:sldId id="640" r:id="rId31"/>
    <p:sldId id="641" r:id="rId32"/>
    <p:sldId id="642" r:id="rId33"/>
    <p:sldId id="596" r:id="rId34"/>
    <p:sldId id="598"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81" autoAdjust="0"/>
    <p:restoredTop sz="94662" autoAdjust="0"/>
  </p:normalViewPr>
  <p:slideViewPr>
    <p:cSldViewPr>
      <p:cViewPr>
        <p:scale>
          <a:sx n="100" d="100"/>
          <a:sy n="100" d="100"/>
        </p:scale>
        <p:origin x="-1320" y="-2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D1C0D0-39C7-4B49-81B4-829D8100CC7C}" type="datetimeFigureOut">
              <a:rPr lang="en-GB" smtClean="0"/>
              <a:pPr/>
              <a:t>15/12/2019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902F0B-E0AB-486B-99C1-44A5693B30E5}" type="slidenum">
              <a:rPr lang="en-GB" smtClean="0"/>
              <a:pPr/>
              <a:t>‹#›</a:t>
            </a:fld>
            <a:endParaRPr lang="en-GB"/>
          </a:p>
        </p:txBody>
      </p:sp>
    </p:spTree>
    <p:extLst>
      <p:ext uri="{BB962C8B-B14F-4D97-AF65-F5344CB8AC3E}">
        <p14:creationId xmlns:p14="http://schemas.microsoft.com/office/powerpoint/2010/main" val="42152537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6000" spc="-8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4846320"/>
            <a:ext cx="6858000" cy="914400"/>
          </a:xfrm>
        </p:spPr>
        <p:txBody>
          <a:bodyPr/>
          <a:lstStyle>
            <a:lvl1pPr marL="0" indent="0" algn="r">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A85E95EA-764A-438A-AB2D-615555310C78}"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A85E95EA-764A-438A-AB2D-615555310C78}"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A85E95EA-764A-438A-AB2D-615555310C78}"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620000" cy="1371600"/>
          </a:xfrm>
        </p:spPr>
        <p:txBody>
          <a:bodyPr>
            <a:normAutofit/>
          </a:bodyPr>
          <a:lstStyle>
            <a:lvl1pPr>
              <a:defRPr sz="30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A85E95EA-764A-438A-AB2D-615555310C78}"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r">
              <a:lnSpc>
                <a:spcPct val="100000"/>
              </a:lnSpc>
              <a:defRPr sz="6000" b="0" cap="all" spc="-80"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Slide Number Placeholder 7"/>
          <p:cNvSpPr>
            <a:spLocks noGrp="1"/>
          </p:cNvSpPr>
          <p:nvPr>
            <p:ph type="sldNum" sz="quarter" idx="11"/>
          </p:nvPr>
        </p:nvSpPr>
        <p:spPr/>
        <p:txBody>
          <a:bodyPr/>
          <a:lstStyle/>
          <a:p>
            <a:fld id="{A85E95EA-764A-438A-AB2D-615555310C78}"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152718"/>
            <a:ext cx="7315200" cy="13716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2000" y="1574800"/>
            <a:ext cx="3581400" cy="4525963"/>
          </a:xfrm>
        </p:spPr>
        <p:txBody>
          <a:bodyPr/>
          <a:lstStyle>
            <a:lvl1pPr algn="l" rtl="0">
              <a:defRPr sz="2000"/>
            </a:lvl1pPr>
            <a:lvl2pPr algn="l" rtl="0">
              <a:defRPr sz="2400"/>
            </a:lvl2pPr>
            <a:lvl3pPr algn="l" rtl="0">
              <a:defRPr sz="2000"/>
            </a:lvl3pPr>
            <a:lvl4pPr algn="l" rtl="0">
              <a:defRPr sz="1800"/>
            </a:lvl4pPr>
            <a:lvl5pPr algn="l" rtl="0">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5800" y="1574800"/>
            <a:ext cx="3581400" cy="4525963"/>
          </a:xfrm>
        </p:spPr>
        <p:txBody>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A85E95EA-764A-438A-AB2D-615555310C78}"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2000" y="152718"/>
            <a:ext cx="7315200" cy="13716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62000" y="1572768"/>
            <a:ext cx="3581400" cy="639762"/>
          </a:xfrm>
        </p:spPr>
        <p:txBody>
          <a:bodyPr anchor="b">
            <a:noAutofit/>
          </a:bodyPr>
          <a:lstStyle>
            <a:lvl1pPr marL="0" indent="0" algn="r" rtl="1">
              <a:buNone/>
              <a:defRPr lang="en-US" sz="2000" b="1" u="none" kern="1200" dirty="0" smtClean="0">
                <a:solidFill>
                  <a:schemeClr val="tx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r" defTabSz="914400" rtl="1" eaLnBrk="1" latinLnBrk="0" hangingPunct="1">
              <a:spcBef>
                <a:spcPct val="20000"/>
              </a:spcBef>
              <a:spcAft>
                <a:spcPts val="600"/>
              </a:spcAft>
              <a:buFont typeface="Arial" pitchFamily="34" charset="0"/>
              <a:buNone/>
            </a:pPr>
            <a:r>
              <a:rPr lang="en-US"/>
              <a:t>Click to edit Master text styles</a:t>
            </a:r>
          </a:p>
        </p:txBody>
      </p:sp>
      <p:sp>
        <p:nvSpPr>
          <p:cNvPr id="4" name="Content Placeholder 3"/>
          <p:cNvSpPr>
            <a:spLocks noGrp="1"/>
          </p:cNvSpPr>
          <p:nvPr>
            <p:ph sz="half" idx="2"/>
          </p:nvPr>
        </p:nvSpPr>
        <p:spPr>
          <a:xfrm>
            <a:off x="762000" y="2255520"/>
            <a:ext cx="3581400" cy="3840480"/>
          </a:xfrm>
        </p:spPr>
        <p:txBody>
          <a:bodyPr/>
          <a:lstStyle>
            <a:lvl1pPr algn="l" rtl="0">
              <a:defRPr sz="2000"/>
            </a:lvl1pPr>
            <a:lvl2pPr algn="l" rtl="0">
              <a:defRPr sz="2000"/>
            </a:lvl2pPr>
            <a:lvl3pPr algn="l" rtl="0">
              <a:defRPr sz="1800"/>
            </a:lvl3pPr>
            <a:lvl4pPr algn="l" rtl="0">
              <a:defRPr sz="1600"/>
            </a:lvl4pPr>
            <a:lvl5pPr algn="l" rtl="0">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5800" y="1572768"/>
            <a:ext cx="3581400" cy="639762"/>
          </a:xfrm>
        </p:spPr>
        <p:txBody>
          <a:bodyPr vert="horz" lIns="91440" tIns="45720" rIns="91440" bIns="45720" rtlCol="0" anchor="b">
            <a:noAutofit/>
          </a:bodyPr>
          <a:lstStyle>
            <a:lvl1pPr marL="0" indent="0" algn="r" defTabSz="914400" rtl="1" eaLnBrk="1" latinLnBrk="0" hangingPunct="1">
              <a:spcBef>
                <a:spcPct val="20000"/>
              </a:spcBef>
              <a:spcAft>
                <a:spcPts val="600"/>
              </a:spcAft>
              <a:buFont typeface="Arial" pitchFamily="34" charset="0"/>
              <a:buNone/>
              <a:defRPr lang="en-US" sz="2000" b="1" u="none" kern="1200" dirty="0" smtClean="0">
                <a:solidFill>
                  <a:schemeClr val="tx1"/>
                </a:solidFill>
                <a:latin typeface="+mn-lt"/>
                <a:ea typeface="+mn-ea"/>
                <a:cs typeface="+mn-cs"/>
              </a:defRPr>
            </a:lvl1pPr>
          </a:lstStyle>
          <a:p>
            <a:pPr lvl="0"/>
            <a:r>
              <a:rPr lang="en-US"/>
              <a:t>Click to edit Master text styles</a:t>
            </a:r>
          </a:p>
        </p:txBody>
      </p:sp>
      <p:sp>
        <p:nvSpPr>
          <p:cNvPr id="6" name="Content Placeholder 5"/>
          <p:cNvSpPr>
            <a:spLocks noGrp="1"/>
          </p:cNvSpPr>
          <p:nvPr>
            <p:ph sz="quarter" idx="4"/>
          </p:nvPr>
        </p:nvSpPr>
        <p:spPr>
          <a:xfrm>
            <a:off x="4495800" y="2259366"/>
            <a:ext cx="3581400" cy="3840480"/>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A85E95EA-764A-438A-AB2D-615555310C78}"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A85E95EA-764A-438A-AB2D-615555310C78}"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85E95EA-764A-438A-AB2D-615555310C78}"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A85E95EA-764A-438A-AB2D-615555310C78}" type="slidenum">
              <a:rPr lang="en-GB" smtClean="0"/>
              <a:pPr/>
              <a:t>‹#›</a:t>
            </a:fld>
            <a:endParaRPr lang="en-GB"/>
          </a:p>
        </p:txBody>
      </p:sp>
      <p:sp>
        <p:nvSpPr>
          <p:cNvPr id="8" name="Title 7"/>
          <p:cNvSpPr>
            <a:spLocks noGrp="1"/>
          </p:cNvSpPr>
          <p:nvPr>
            <p:ph type="title"/>
          </p:nvPr>
        </p:nvSpPr>
        <p:spPr>
          <a:xfrm>
            <a:off x="1066800" y="152718"/>
            <a:ext cx="7620000" cy="1371600"/>
          </a:xfrm>
        </p:spPr>
        <p:txBody>
          <a:bodyPr/>
          <a:lstStyle/>
          <a:p>
            <a:r>
              <a:rPr lang="en-US"/>
              <a:t>Click to edit Master title style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A85E95EA-764A-438A-AB2D-615555310C78}" type="slidenum">
              <a:rPr lang="en-GB" smtClean="0"/>
              <a:pPr/>
              <a:t>‹#›</a:t>
            </a:fld>
            <a:endParaRPr lang="en-GB"/>
          </a:p>
        </p:txBody>
      </p:sp>
      <p:sp>
        <p:nvSpPr>
          <p:cNvPr id="8" name="Title 7"/>
          <p:cNvSpPr>
            <a:spLocks noGrp="1"/>
          </p:cNvSpPr>
          <p:nvPr>
            <p:ph type="title"/>
          </p:nvPr>
        </p:nvSpPr>
        <p:spPr>
          <a:xfrm>
            <a:off x="457200" y="4953000"/>
            <a:ext cx="8153400" cy="762000"/>
          </a:xfrm>
        </p:spPr>
        <p:txBody>
          <a:bodyPr anchor="t">
            <a:normAutofit/>
          </a:bodyPr>
          <a:lstStyle>
            <a:lvl1pPr>
              <a:defRPr sz="3000"/>
            </a:lvl1pPr>
          </a:lstStyle>
          <a:p>
            <a:r>
              <a:rPr lang="en-US"/>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7620000" cy="13716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A85E95EA-764A-438A-AB2D-615555310C78}" type="slidenum">
              <a:rPr lang="en-GB" smtClean="0"/>
              <a:pPr/>
              <a:t>‹#›</a:t>
            </a:fld>
            <a:endParaRPr lang="en-GB"/>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dt="0"/>
  <p:txStyles>
    <p:titleStyle>
      <a:lvl1pPr algn="r" defTabSz="914400" rtl="1" eaLnBrk="1" latinLnBrk="0" hangingPunct="1">
        <a:spcBef>
          <a:spcPct val="0"/>
        </a:spcBef>
        <a:buNone/>
        <a:defRPr sz="3000" kern="1200" cap="all" spc="-60" baseline="0">
          <a:solidFill>
            <a:schemeClr val="tx2"/>
          </a:solidFill>
          <a:latin typeface="+mj-lt"/>
          <a:ea typeface="+mj-ea"/>
          <a:cs typeface="+mj-cs"/>
        </a:defRPr>
      </a:lvl1pPr>
    </p:titleStyle>
    <p:bodyStyle>
      <a:lvl1pPr marL="0" indent="0" algn="r" defTabSz="914400" rtl="1"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r" defTabSz="914400" rtl="1"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r" defTabSz="914400" rtl="1"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r" defTabSz="914400" rtl="1"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r" defTabSz="914400" rtl="1"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hyperlink" Target="https://ar.wikipedia.org/wiki/2012" TargetMode="External"/><Relationship Id="rId2" Type="http://schemas.openxmlformats.org/officeDocument/2006/relationships/hyperlink" Target="https://ar.wikipedia.org/wiki/24_%D8%A3%D8%A8%D8%B1%D9%8A%D9%84"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p:txBody>
          <a:bodyPr>
            <a:normAutofit fontScale="85000" lnSpcReduction="20000"/>
          </a:bodyPr>
          <a:lstStyle/>
          <a:p>
            <a:r>
              <a:rPr lang="ar-JO" dirty="0"/>
              <a:t>مهارات استخدام شبكات التواصل الاجتماعي</a:t>
            </a:r>
            <a:r>
              <a:rPr lang="en-US" dirty="0"/>
              <a:t/>
            </a:r>
            <a:br>
              <a:rPr lang="en-US" dirty="0"/>
            </a:br>
            <a:r>
              <a:rPr lang="ar-JO" dirty="0"/>
              <a:t>0731102</a:t>
            </a:r>
            <a:endParaRPr lang="en-US" dirty="0"/>
          </a:p>
        </p:txBody>
      </p:sp>
      <p:sp>
        <p:nvSpPr>
          <p:cNvPr id="4" name="Slide Number Placeholder 3"/>
          <p:cNvSpPr>
            <a:spLocks noGrp="1"/>
          </p:cNvSpPr>
          <p:nvPr>
            <p:ph type="sldNum" sz="quarter" idx="12"/>
          </p:nvPr>
        </p:nvSpPr>
        <p:spPr/>
        <p:txBody>
          <a:bodyPr/>
          <a:lstStyle/>
          <a:p>
            <a:fld id="{A85E95EA-764A-438A-AB2D-615555310C78}" type="slidenum">
              <a:rPr lang="en-GB" smtClean="0">
                <a:solidFill>
                  <a:schemeClr val="tx2"/>
                </a:solidFill>
              </a:rPr>
              <a:pPr/>
              <a:t>1</a:t>
            </a:fld>
            <a:endParaRPr lang="en-GB" dirty="0">
              <a:solidFill>
                <a:schemeClr val="tx2"/>
              </a:solidFill>
            </a:endParaRPr>
          </a:p>
        </p:txBody>
      </p:sp>
      <p:sp>
        <p:nvSpPr>
          <p:cNvPr id="5" name="Title 4"/>
          <p:cNvSpPr>
            <a:spLocks noGrp="1"/>
          </p:cNvSpPr>
          <p:nvPr>
            <p:ph type="title"/>
          </p:nvPr>
        </p:nvSpPr>
        <p:spPr/>
        <p:txBody>
          <a:bodyPr>
            <a:normAutofit/>
          </a:bodyPr>
          <a:lstStyle/>
          <a:p>
            <a:r>
              <a:rPr lang="ar-JO" dirty="0"/>
              <a:t>جوجل درايف </a:t>
            </a:r>
            <a:r>
              <a:rPr lang="en-US" b="1" dirty="0"/>
              <a:t>Google Drive</a:t>
            </a:r>
            <a:endParaRPr lang="ar-JO" dirty="0"/>
          </a:p>
        </p:txBody>
      </p:sp>
      <p:sp>
        <p:nvSpPr>
          <p:cNvPr id="8" name="AutoShape 2" descr="Image result for social network"/>
          <p:cNvSpPr>
            <a:spLocks noChangeAspect="1" noChangeArrowheads="1"/>
          </p:cNvSpPr>
          <p:nvPr/>
        </p:nvSpPr>
        <p:spPr bwMode="auto">
          <a:xfrm>
            <a:off x="8923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JO"/>
          </a:p>
        </p:txBody>
      </p:sp>
      <p:pic>
        <p:nvPicPr>
          <p:cNvPr id="1031" name="Picture 7"/>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5348" b="5348"/>
          <a:stretch>
            <a:fillRect/>
          </a:stretch>
        </p:blipFill>
        <p:spPr bwMode="auto">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AutoShape 2" descr="Image result for google drive"/>
          <p:cNvSpPr>
            <a:spLocks noChangeAspect="1" noChangeArrowheads="1"/>
          </p:cNvSpPr>
          <p:nvPr/>
        </p:nvSpPr>
        <p:spPr bwMode="auto">
          <a:xfrm>
            <a:off x="9075738"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JO"/>
          </a:p>
        </p:txBody>
      </p:sp>
      <p:sp>
        <p:nvSpPr>
          <p:cNvPr id="6" name="AutoShape 4" descr="Image result for google drive"/>
          <p:cNvSpPr>
            <a:spLocks noChangeAspect="1" noChangeArrowheads="1"/>
          </p:cNvSpPr>
          <p:nvPr/>
        </p:nvSpPr>
        <p:spPr bwMode="auto">
          <a:xfrm>
            <a:off x="9228138"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JO"/>
          </a:p>
        </p:txBody>
      </p:sp>
      <p:sp>
        <p:nvSpPr>
          <p:cNvPr id="7" name="AutoShape 6" descr="Image result for google drive"/>
          <p:cNvSpPr>
            <a:spLocks noChangeAspect="1" noChangeArrowheads="1"/>
          </p:cNvSpPr>
          <p:nvPr/>
        </p:nvSpPr>
        <p:spPr bwMode="auto">
          <a:xfrm>
            <a:off x="9380538"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JO"/>
          </a:p>
        </p:txBody>
      </p:sp>
      <p:pic>
        <p:nvPicPr>
          <p:cNvPr id="1032" name="Picture 8" descr="Image result for google driv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953000"/>
            <a:ext cx="1904999"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72318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A" sz="3200" dirty="0"/>
              <a:t> </a:t>
            </a:r>
            <a:br>
              <a:rPr lang="ar-SA" sz="3200" dirty="0"/>
            </a:br>
            <a:r>
              <a:rPr lang="ar-SA" sz="3200" dirty="0"/>
              <a:t/>
            </a:r>
            <a:br>
              <a:rPr lang="ar-SA" sz="3200" dirty="0"/>
            </a:br>
            <a:r>
              <a:rPr lang="ar-SA" sz="3200" dirty="0"/>
              <a:t>إنشاء ملفات جديدة باستخدام تطبيقات جوجل</a:t>
            </a:r>
            <a:br>
              <a:rPr lang="ar-SA" sz="3200" dirty="0"/>
            </a:br>
            <a:endParaRPr lang="en-US"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10</a:t>
            </a:fld>
            <a:endParaRPr lang="en-GB"/>
          </a:p>
        </p:txBody>
      </p:sp>
      <p:sp>
        <p:nvSpPr>
          <p:cNvPr id="3" name="Content Placeholder 2"/>
          <p:cNvSpPr>
            <a:spLocks noGrp="1"/>
          </p:cNvSpPr>
          <p:nvPr>
            <p:ph idx="1"/>
          </p:nvPr>
        </p:nvSpPr>
        <p:spPr>
          <a:xfrm>
            <a:off x="685800" y="1600200"/>
            <a:ext cx="7391400" cy="4525963"/>
          </a:xfrm>
        </p:spPr>
        <p:txBody>
          <a:bodyPr/>
          <a:lstStyle/>
          <a:p>
            <a:pPr marL="342900" indent="-342900">
              <a:buFont typeface="Wingdings" panose="05000000000000000000" pitchFamily="2" charset="2"/>
              <a:buChar char="ü"/>
            </a:pPr>
            <a:r>
              <a:rPr lang="ar-SA" dirty="0"/>
              <a:t>يوجد تطبيقات متعددة لجوجل ومشابهة لبرامج وتطبيقات اخرى معروفة، مثل:</a:t>
            </a:r>
          </a:p>
          <a:p>
            <a:pPr marL="342900" indent="-342900">
              <a:buClr>
                <a:srgbClr val="C00000"/>
              </a:buClr>
              <a:buSzPct val="130000"/>
              <a:buFont typeface="Arial" panose="020B0604020202020204" pitchFamily="34" charset="0"/>
              <a:buChar char="•"/>
            </a:pPr>
            <a:r>
              <a:rPr lang="en-US" dirty="0"/>
              <a:t>Google Docs</a:t>
            </a:r>
          </a:p>
          <a:p>
            <a:pPr marL="342900" indent="-342900">
              <a:buClr>
                <a:srgbClr val="C00000"/>
              </a:buClr>
              <a:buSzPct val="130000"/>
              <a:buFont typeface="Arial" panose="020B0604020202020204" pitchFamily="34" charset="0"/>
              <a:buChar char="•"/>
            </a:pPr>
            <a:r>
              <a:rPr lang="en-US" dirty="0"/>
              <a:t>Google sheets</a:t>
            </a:r>
          </a:p>
          <a:p>
            <a:pPr marL="342900" indent="-342900">
              <a:buClr>
                <a:srgbClr val="C00000"/>
              </a:buClr>
              <a:buSzPct val="130000"/>
              <a:buFont typeface="Arial" panose="020B0604020202020204" pitchFamily="34" charset="0"/>
              <a:buChar char="•"/>
            </a:pPr>
            <a:r>
              <a:rPr lang="en-US" dirty="0"/>
              <a:t>Google slides</a:t>
            </a:r>
          </a:p>
          <a:p>
            <a:pPr marL="342900" indent="-342900">
              <a:buClr>
                <a:srgbClr val="C00000"/>
              </a:buClr>
              <a:buSzPct val="130000"/>
              <a:buFont typeface="Arial" panose="020B0604020202020204" pitchFamily="34" charset="0"/>
              <a:buChar char="•"/>
            </a:pPr>
            <a:r>
              <a:rPr lang="en-US" dirty="0"/>
              <a:t>Google forms </a:t>
            </a:r>
          </a:p>
          <a:p>
            <a:pPr marL="342900" indent="-342900">
              <a:buClr>
                <a:srgbClr val="C00000"/>
              </a:buClr>
              <a:buSzPct val="130000"/>
              <a:buFont typeface="Arial" panose="020B0604020202020204" pitchFamily="34" charset="0"/>
              <a:buChar char="•"/>
            </a:pPr>
            <a:r>
              <a:rPr lang="en-US" dirty="0"/>
              <a:t>Google drawings</a:t>
            </a:r>
          </a:p>
          <a:p>
            <a:endParaRPr lang="en-US" dirty="0"/>
          </a:p>
          <a:p>
            <a:pPr marL="342900" indent="-342900">
              <a:buFont typeface="Wingdings" panose="05000000000000000000" pitchFamily="2" charset="2"/>
              <a:buChar char="ü"/>
            </a:pPr>
            <a:r>
              <a:rPr lang="ar-SA" dirty="0"/>
              <a:t>يمكن للمستخدم إضافة تطبيقات أخرى.</a:t>
            </a:r>
            <a:endParaRPr lang="en-US" dirty="0"/>
          </a:p>
        </p:txBody>
      </p:sp>
    </p:spTree>
    <p:extLst>
      <p:ext uri="{BB962C8B-B14F-4D97-AF65-F5344CB8AC3E}">
        <p14:creationId xmlns:p14="http://schemas.microsoft.com/office/powerpoint/2010/main" val="31531367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pPr algn="ctr"/>
            <a:r>
              <a:rPr lang="ar-SA" sz="4800" b="1" dirty="0">
                <a:solidFill>
                  <a:schemeClr val="tx2"/>
                </a:solidFill>
              </a:rPr>
              <a:t>التحكم ب</a:t>
            </a:r>
            <a:r>
              <a:rPr lang="ar-JO" sz="4800" b="1" dirty="0">
                <a:solidFill>
                  <a:schemeClr val="tx2"/>
                </a:solidFill>
              </a:rPr>
              <a:t>المجلدات و</a:t>
            </a:r>
            <a:r>
              <a:rPr lang="ar-SA" sz="4800" b="1" dirty="0">
                <a:solidFill>
                  <a:schemeClr val="tx2"/>
                </a:solidFill>
              </a:rPr>
              <a:t>الملفات</a:t>
            </a:r>
            <a:endParaRPr lang="en-US" sz="4800" b="1" dirty="0">
              <a:solidFill>
                <a:schemeClr val="tx2"/>
              </a:solidFill>
            </a:endParaRPr>
          </a:p>
        </p:txBody>
      </p:sp>
      <p:sp>
        <p:nvSpPr>
          <p:cNvPr id="4" name="Slide Number Placeholder 3"/>
          <p:cNvSpPr>
            <a:spLocks noGrp="1"/>
          </p:cNvSpPr>
          <p:nvPr>
            <p:ph type="sldNum" sz="quarter" idx="12"/>
          </p:nvPr>
        </p:nvSpPr>
        <p:spPr/>
        <p:txBody>
          <a:bodyPr/>
          <a:lstStyle/>
          <a:p>
            <a:fld id="{A85E95EA-764A-438A-AB2D-615555310C78}" type="slidenum">
              <a:rPr lang="en-GB" smtClean="0"/>
              <a:pPr/>
              <a:t>11</a:t>
            </a:fld>
            <a:endParaRPr lang="en-GB"/>
          </a:p>
        </p:txBody>
      </p:sp>
    </p:spTree>
    <p:extLst>
      <p:ext uri="{BB962C8B-B14F-4D97-AF65-F5344CB8AC3E}">
        <p14:creationId xmlns:p14="http://schemas.microsoft.com/office/powerpoint/2010/main" val="26793096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SA" dirty="0"/>
              <a:t>التحكم </a:t>
            </a:r>
            <a:r>
              <a:rPr lang="ar-JO" dirty="0"/>
              <a:t>بالمجلدات</a:t>
            </a:r>
            <a:r>
              <a:rPr lang="ar-SA" dirty="0"/>
              <a:t/>
            </a:r>
            <a:br>
              <a:rPr lang="ar-SA" dirty="0"/>
            </a:br>
            <a:endParaRPr lang="en-US" dirty="0"/>
          </a:p>
        </p:txBody>
      </p:sp>
      <p:sp>
        <p:nvSpPr>
          <p:cNvPr id="3" name="Content Placeholder 2"/>
          <p:cNvSpPr>
            <a:spLocks noGrp="1"/>
          </p:cNvSpPr>
          <p:nvPr>
            <p:ph idx="1"/>
          </p:nvPr>
        </p:nvSpPr>
        <p:spPr>
          <a:xfrm>
            <a:off x="457200" y="1524000"/>
            <a:ext cx="7620000" cy="4602163"/>
          </a:xfrm>
        </p:spPr>
        <p:txBody>
          <a:bodyPr>
            <a:noAutofit/>
          </a:bodyPr>
          <a:lstStyle/>
          <a:p>
            <a:pPr marL="342900" indent="-342900">
              <a:buClr>
                <a:srgbClr val="C00000"/>
              </a:buClr>
              <a:buSzPct val="125000"/>
              <a:buFont typeface="Arial" panose="020B0604020202020204" pitchFamily="34" charset="0"/>
              <a:buChar char="•"/>
            </a:pPr>
            <a:r>
              <a:rPr lang="ar-SA" sz="1800" dirty="0"/>
              <a:t>مشاركة </a:t>
            </a:r>
            <a:r>
              <a:rPr lang="ar-JO" sz="1800" dirty="0"/>
              <a:t>المجلد</a:t>
            </a:r>
            <a:r>
              <a:rPr lang="en-US" sz="1800" dirty="0"/>
              <a:t> share/ get shareable link  </a:t>
            </a:r>
            <a:endParaRPr lang="ar-SA" sz="1800" dirty="0"/>
          </a:p>
          <a:p>
            <a:pPr marL="342900" indent="-342900">
              <a:buClr>
                <a:srgbClr val="C00000"/>
              </a:buClr>
              <a:buSzPct val="125000"/>
              <a:buFont typeface="Arial" panose="020B0604020202020204" pitchFamily="34" charset="0"/>
              <a:buChar char="•"/>
            </a:pPr>
            <a:r>
              <a:rPr lang="ar-SA" sz="1800" dirty="0"/>
              <a:t>نقل الى موضع آخر</a:t>
            </a:r>
            <a:r>
              <a:rPr lang="en-US" sz="1800" dirty="0"/>
              <a:t> move to </a:t>
            </a:r>
            <a:endParaRPr lang="ar-SA" sz="1800" dirty="0"/>
          </a:p>
          <a:p>
            <a:pPr marL="342900" indent="-342900">
              <a:buClr>
                <a:srgbClr val="C00000"/>
              </a:buClr>
              <a:buSzPct val="125000"/>
              <a:buFont typeface="Arial" panose="020B0604020202020204" pitchFamily="34" charset="0"/>
              <a:buChar char="•"/>
            </a:pPr>
            <a:r>
              <a:rPr lang="ar-SA" sz="1800" dirty="0"/>
              <a:t>اضافة الى الملفات المفضلة</a:t>
            </a:r>
            <a:r>
              <a:rPr lang="en-US" sz="1800" dirty="0"/>
              <a:t> add to starred </a:t>
            </a:r>
            <a:endParaRPr lang="ar-SA" sz="1800" dirty="0"/>
          </a:p>
          <a:p>
            <a:pPr marL="342900" indent="-342900">
              <a:buClr>
                <a:srgbClr val="C00000"/>
              </a:buClr>
              <a:buSzPct val="125000"/>
              <a:buFont typeface="Arial" panose="020B0604020202020204" pitchFamily="34" charset="0"/>
              <a:buChar char="•"/>
            </a:pPr>
            <a:r>
              <a:rPr lang="ar-SA" sz="1800" dirty="0"/>
              <a:t>تغيير الاسم</a:t>
            </a:r>
            <a:r>
              <a:rPr lang="en-US" sz="1800" dirty="0"/>
              <a:t> rename </a:t>
            </a:r>
            <a:endParaRPr lang="ar-JO" sz="1800" dirty="0"/>
          </a:p>
          <a:p>
            <a:pPr marL="342900" indent="-342900">
              <a:buClr>
                <a:srgbClr val="C00000"/>
              </a:buClr>
              <a:buSzPct val="125000"/>
              <a:buFont typeface="Arial" panose="020B0604020202020204" pitchFamily="34" charset="0"/>
              <a:buChar char="•"/>
            </a:pPr>
            <a:r>
              <a:rPr lang="ar-JO" sz="1800" dirty="0"/>
              <a:t>تغيير اللون </a:t>
            </a:r>
            <a:r>
              <a:rPr lang="en-US" sz="1800" dirty="0"/>
              <a:t>change color</a:t>
            </a:r>
            <a:endParaRPr lang="ar-SA" sz="1800" dirty="0"/>
          </a:p>
          <a:p>
            <a:pPr marL="342900" indent="-342900">
              <a:buClr>
                <a:srgbClr val="C00000"/>
              </a:buClr>
              <a:buSzPct val="125000"/>
              <a:buFont typeface="Arial" panose="020B0604020202020204" pitchFamily="34" charset="0"/>
              <a:buChar char="•"/>
            </a:pPr>
            <a:r>
              <a:rPr lang="ar-SA" sz="1800" dirty="0"/>
              <a:t>نسخ الملف</a:t>
            </a:r>
            <a:r>
              <a:rPr lang="en-US" sz="1800" dirty="0"/>
              <a:t> make a copy </a:t>
            </a:r>
            <a:r>
              <a:rPr lang="ar-SA" sz="1800" dirty="0"/>
              <a:t> </a:t>
            </a:r>
            <a:endParaRPr lang="ar-JO" sz="1800" dirty="0"/>
          </a:p>
          <a:p>
            <a:pPr marL="342900" indent="-342900">
              <a:buClr>
                <a:srgbClr val="C00000"/>
              </a:buClr>
              <a:buSzPct val="125000"/>
              <a:buFont typeface="Arial" panose="020B0604020202020204" pitchFamily="34" charset="0"/>
              <a:buChar char="•"/>
            </a:pPr>
            <a:r>
              <a:rPr lang="ar-JO" sz="1800" dirty="0"/>
              <a:t>تنزيل المجلد</a:t>
            </a:r>
            <a:r>
              <a:rPr lang="en-US" sz="1800" dirty="0"/>
              <a:t> download </a:t>
            </a:r>
            <a:endParaRPr lang="ar-JO" sz="1800" dirty="0"/>
          </a:p>
          <a:p>
            <a:pPr marL="342900" indent="-342900">
              <a:buClr>
                <a:srgbClr val="C00000"/>
              </a:buClr>
              <a:buSzPct val="125000"/>
              <a:buFont typeface="Arial" panose="020B0604020202020204" pitchFamily="34" charset="0"/>
              <a:buChar char="•"/>
            </a:pPr>
            <a:r>
              <a:rPr lang="ar-JO" sz="1800" dirty="0"/>
              <a:t>حذف المجلد </a:t>
            </a:r>
            <a:r>
              <a:rPr lang="en-US" sz="1800" dirty="0"/>
              <a:t>remove </a:t>
            </a:r>
            <a:endParaRPr lang="ar-SA" sz="1800" dirty="0"/>
          </a:p>
          <a:p>
            <a:pPr>
              <a:buClr>
                <a:srgbClr val="C00000"/>
              </a:buClr>
              <a:buSzPct val="125000"/>
            </a:pPr>
            <a:r>
              <a:rPr lang="ar-SA" sz="1800" dirty="0"/>
              <a:t>  </a:t>
            </a:r>
          </a:p>
          <a:p>
            <a:r>
              <a:rPr lang="ar-SA" sz="1800" dirty="0"/>
              <a:t> </a:t>
            </a:r>
            <a:endParaRPr lang="en-US" sz="1800"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12</a:t>
            </a:fld>
            <a:endParaRPr lang="en-GB"/>
          </a:p>
        </p:txBody>
      </p:sp>
    </p:spTree>
    <p:extLst>
      <p:ext uri="{BB962C8B-B14F-4D97-AF65-F5344CB8AC3E}">
        <p14:creationId xmlns:p14="http://schemas.microsoft.com/office/powerpoint/2010/main" val="23292915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SA" dirty="0"/>
              <a:t>التحكم بالملفات</a:t>
            </a:r>
            <a:br>
              <a:rPr lang="ar-SA" dirty="0"/>
            </a:br>
            <a:endParaRPr lang="en-US" dirty="0"/>
          </a:p>
        </p:txBody>
      </p:sp>
      <p:sp>
        <p:nvSpPr>
          <p:cNvPr id="3" name="Content Placeholder 2"/>
          <p:cNvSpPr>
            <a:spLocks noGrp="1"/>
          </p:cNvSpPr>
          <p:nvPr>
            <p:ph idx="1"/>
          </p:nvPr>
        </p:nvSpPr>
        <p:spPr>
          <a:xfrm>
            <a:off x="457200" y="1524000"/>
            <a:ext cx="7620000" cy="4602163"/>
          </a:xfrm>
        </p:spPr>
        <p:txBody>
          <a:bodyPr>
            <a:noAutofit/>
          </a:bodyPr>
          <a:lstStyle/>
          <a:p>
            <a:pPr marL="342900" indent="-342900">
              <a:buClr>
                <a:srgbClr val="C00000"/>
              </a:buClr>
              <a:buSzPct val="125000"/>
              <a:buFont typeface="Arial" panose="020B0604020202020204" pitchFamily="34" charset="0"/>
              <a:buChar char="•"/>
            </a:pPr>
            <a:r>
              <a:rPr lang="ar-SA" sz="1800" dirty="0"/>
              <a:t>معاينة الملف</a:t>
            </a:r>
            <a:r>
              <a:rPr lang="en-US" sz="1800" dirty="0"/>
              <a:t> preview </a:t>
            </a:r>
            <a:endParaRPr lang="ar-SA" sz="1800" dirty="0"/>
          </a:p>
          <a:p>
            <a:pPr marL="342900" indent="-342900">
              <a:buClr>
                <a:srgbClr val="C00000"/>
              </a:buClr>
              <a:buSzPct val="125000"/>
              <a:buFont typeface="Arial" panose="020B0604020202020204" pitchFamily="34" charset="0"/>
              <a:buChar char="•"/>
            </a:pPr>
            <a:r>
              <a:rPr lang="ar-SA" sz="1800" dirty="0"/>
              <a:t>فتح الملف </a:t>
            </a:r>
            <a:r>
              <a:rPr lang="en-US" sz="1800" dirty="0"/>
              <a:t>open / open with</a:t>
            </a:r>
            <a:endParaRPr lang="ar-SA" sz="1800" dirty="0"/>
          </a:p>
          <a:p>
            <a:pPr marL="342900" indent="-342900">
              <a:buClr>
                <a:srgbClr val="C00000"/>
              </a:buClr>
              <a:buSzPct val="125000"/>
              <a:buFont typeface="Arial" panose="020B0604020202020204" pitchFamily="34" charset="0"/>
              <a:buChar char="•"/>
            </a:pPr>
            <a:r>
              <a:rPr lang="ar-SA" sz="1800" dirty="0"/>
              <a:t>مشاركة الملف</a:t>
            </a:r>
            <a:r>
              <a:rPr lang="en-US" sz="1800" dirty="0"/>
              <a:t> share/ get shareable link  </a:t>
            </a:r>
            <a:endParaRPr lang="ar-SA" sz="1800" dirty="0"/>
          </a:p>
          <a:p>
            <a:pPr marL="342900" indent="-342900">
              <a:buClr>
                <a:srgbClr val="C00000"/>
              </a:buClr>
              <a:buSzPct val="125000"/>
              <a:buFont typeface="Arial" panose="020B0604020202020204" pitchFamily="34" charset="0"/>
              <a:buChar char="•"/>
            </a:pPr>
            <a:r>
              <a:rPr lang="ar-SA" sz="1800" dirty="0"/>
              <a:t>نقل الى موضع آخر</a:t>
            </a:r>
            <a:r>
              <a:rPr lang="en-US" sz="1800" dirty="0"/>
              <a:t> move to </a:t>
            </a:r>
            <a:endParaRPr lang="ar-SA" sz="1800" dirty="0"/>
          </a:p>
          <a:p>
            <a:pPr marL="342900" indent="-342900">
              <a:buClr>
                <a:srgbClr val="C00000"/>
              </a:buClr>
              <a:buSzPct val="125000"/>
              <a:buFont typeface="Arial" panose="020B0604020202020204" pitchFamily="34" charset="0"/>
              <a:buChar char="•"/>
            </a:pPr>
            <a:r>
              <a:rPr lang="ar-SA" sz="1800" dirty="0"/>
              <a:t>اضافة الى الملفات المفضلة</a:t>
            </a:r>
            <a:r>
              <a:rPr lang="en-US" sz="1800" dirty="0"/>
              <a:t> add to starred </a:t>
            </a:r>
            <a:endParaRPr lang="ar-SA" sz="1800" dirty="0"/>
          </a:p>
          <a:p>
            <a:pPr marL="342900" indent="-342900">
              <a:buClr>
                <a:srgbClr val="C00000"/>
              </a:buClr>
              <a:buSzPct val="125000"/>
              <a:buFont typeface="Arial" panose="020B0604020202020204" pitchFamily="34" charset="0"/>
              <a:buChar char="•"/>
            </a:pPr>
            <a:r>
              <a:rPr lang="ar-SA" sz="1800" dirty="0"/>
              <a:t>تغيير الاسم</a:t>
            </a:r>
            <a:r>
              <a:rPr lang="en-US" sz="1800" dirty="0"/>
              <a:t> rename </a:t>
            </a:r>
            <a:endParaRPr lang="ar-SA" sz="1800" dirty="0"/>
          </a:p>
          <a:p>
            <a:pPr marL="342900" indent="-342900">
              <a:buClr>
                <a:srgbClr val="C00000"/>
              </a:buClr>
              <a:buSzPct val="125000"/>
              <a:buFont typeface="Arial" panose="020B0604020202020204" pitchFamily="34" charset="0"/>
              <a:buChar char="•"/>
            </a:pPr>
            <a:r>
              <a:rPr lang="ar-JO" sz="1800" dirty="0"/>
              <a:t>سجل</a:t>
            </a:r>
            <a:r>
              <a:rPr lang="ar-SA" sz="1800" dirty="0"/>
              <a:t> النسخ</a:t>
            </a:r>
            <a:r>
              <a:rPr lang="ar-JO" sz="1800" dirty="0"/>
              <a:t> </a:t>
            </a:r>
            <a:r>
              <a:rPr lang="en-US" sz="1800" dirty="0"/>
              <a:t>manage versions</a:t>
            </a:r>
          </a:p>
          <a:p>
            <a:pPr marL="342900" indent="-342900">
              <a:buClr>
                <a:srgbClr val="C00000"/>
              </a:buClr>
              <a:buSzPct val="125000"/>
              <a:buFont typeface="Arial" panose="020B0604020202020204" pitchFamily="34" charset="0"/>
              <a:buChar char="•"/>
            </a:pPr>
            <a:r>
              <a:rPr lang="ar-SA" sz="1800" dirty="0"/>
              <a:t>نسخ الملف</a:t>
            </a:r>
            <a:r>
              <a:rPr lang="en-US" sz="1800" dirty="0"/>
              <a:t> make a copy </a:t>
            </a:r>
            <a:r>
              <a:rPr lang="ar-SA" sz="1800" dirty="0"/>
              <a:t> </a:t>
            </a:r>
            <a:endParaRPr lang="ar-JO" sz="1800" dirty="0"/>
          </a:p>
          <a:p>
            <a:pPr marL="342900" indent="-342900">
              <a:buClr>
                <a:srgbClr val="C00000"/>
              </a:buClr>
              <a:buSzPct val="125000"/>
              <a:buFont typeface="Arial" panose="020B0604020202020204" pitchFamily="34" charset="0"/>
              <a:buChar char="•"/>
            </a:pPr>
            <a:r>
              <a:rPr lang="ar-JO" sz="1800" dirty="0"/>
              <a:t>تنزيل الملف</a:t>
            </a:r>
            <a:r>
              <a:rPr lang="en-US" sz="1800" dirty="0"/>
              <a:t> download </a:t>
            </a:r>
            <a:endParaRPr lang="ar-JO" sz="1800" dirty="0"/>
          </a:p>
          <a:p>
            <a:pPr marL="342900" indent="-342900">
              <a:buClr>
                <a:srgbClr val="C00000"/>
              </a:buClr>
              <a:buSzPct val="125000"/>
              <a:buFont typeface="Arial" panose="020B0604020202020204" pitchFamily="34" charset="0"/>
              <a:buChar char="•"/>
            </a:pPr>
            <a:r>
              <a:rPr lang="ar-JO" sz="1800" dirty="0"/>
              <a:t>حذف الملف </a:t>
            </a:r>
            <a:r>
              <a:rPr lang="en-US" sz="1800" dirty="0"/>
              <a:t>remove </a:t>
            </a:r>
            <a:endParaRPr lang="ar-SA" sz="1800" dirty="0"/>
          </a:p>
          <a:p>
            <a:pPr>
              <a:buClr>
                <a:srgbClr val="C00000"/>
              </a:buClr>
              <a:buSzPct val="125000"/>
            </a:pPr>
            <a:r>
              <a:rPr lang="ar-SA" sz="1800" dirty="0"/>
              <a:t>  </a:t>
            </a:r>
          </a:p>
          <a:p>
            <a:r>
              <a:rPr lang="ar-SA" sz="1800" dirty="0"/>
              <a:t> </a:t>
            </a:r>
            <a:endParaRPr lang="en-US" sz="1800"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13</a:t>
            </a:fld>
            <a:endParaRPr lang="en-GB"/>
          </a:p>
        </p:txBody>
      </p:sp>
    </p:spTree>
    <p:extLst>
      <p:ext uri="{BB962C8B-B14F-4D97-AF65-F5344CB8AC3E}">
        <p14:creationId xmlns:p14="http://schemas.microsoft.com/office/powerpoint/2010/main" val="18179137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تقنية </a:t>
            </a:r>
            <a:r>
              <a:rPr lang="en-US" dirty="0"/>
              <a:t>OCR</a:t>
            </a:r>
            <a:r>
              <a:rPr lang="ar-JO" dirty="0"/>
              <a:t/>
            </a:r>
            <a:br>
              <a:rPr lang="ar-JO" dirty="0"/>
            </a:br>
            <a:endParaRPr lang="en-US" dirty="0"/>
          </a:p>
        </p:txBody>
      </p:sp>
      <p:sp>
        <p:nvSpPr>
          <p:cNvPr id="3" name="Content Placeholder 2"/>
          <p:cNvSpPr>
            <a:spLocks noGrp="1"/>
          </p:cNvSpPr>
          <p:nvPr>
            <p:ph idx="1"/>
          </p:nvPr>
        </p:nvSpPr>
        <p:spPr>
          <a:xfrm>
            <a:off x="457200" y="1447800"/>
            <a:ext cx="7620000" cy="4373563"/>
          </a:xfrm>
        </p:spPr>
        <p:txBody>
          <a:bodyPr>
            <a:normAutofit/>
          </a:bodyPr>
          <a:lstStyle/>
          <a:p>
            <a:pPr marL="342900" indent="-342900" algn="just" fontAlgn="base">
              <a:buClr>
                <a:schemeClr val="tx2"/>
              </a:buClr>
              <a:buFont typeface="Arial" panose="020B0604020202020204" pitchFamily="34" charset="0"/>
              <a:buChar char="•"/>
            </a:pPr>
            <a:r>
              <a:rPr lang="ar-JO" sz="2100" b="0" dirty="0"/>
              <a:t>قامت جوجل بتحديث ميزة التعرف البصري على الحروف، المعروفة اختصارا بـ </a:t>
            </a:r>
            <a:r>
              <a:rPr lang="en-US" sz="2100" b="0" dirty="0"/>
              <a:t>OCR، </a:t>
            </a:r>
            <a:r>
              <a:rPr lang="ar-JO" sz="2100" b="0" dirty="0"/>
              <a:t>والموجودة في خدمتها للتخزين السحابي جوجل درايف</a:t>
            </a:r>
            <a:r>
              <a:rPr lang="en-US" sz="2100" b="0" dirty="0"/>
              <a:t> </a:t>
            </a:r>
            <a:r>
              <a:rPr lang="ar-JO" sz="2100" b="0" dirty="0"/>
              <a:t>لتدعم أكثر من 200 لغة من بينها اللغة العربية.</a:t>
            </a:r>
          </a:p>
          <a:p>
            <a:pPr marL="342900" indent="-342900" algn="just" fontAlgn="base">
              <a:buClr>
                <a:schemeClr val="tx2"/>
              </a:buClr>
              <a:buFont typeface="Arial" panose="020B0604020202020204" pitchFamily="34" charset="0"/>
              <a:buChar char="•"/>
            </a:pPr>
            <a:r>
              <a:rPr lang="ar-JO" sz="2100" b="0" dirty="0"/>
              <a:t>تسمح الميزة بتحويل النصوص المكتوبة على الورق بعد مسحها ضوئيا إلى نصوص رقمية قابلة للتعديل بواسطة معالجات النصوص ويمكن حفظها بصيغ الملفات النصية المعتادة.</a:t>
            </a:r>
          </a:p>
          <a:p>
            <a:pPr marL="342900" indent="-342900" algn="just" fontAlgn="base">
              <a:buClr>
                <a:schemeClr val="tx2"/>
              </a:buClr>
              <a:buFont typeface="Arial" panose="020B0604020202020204" pitchFamily="34" charset="0"/>
              <a:buChar char="•"/>
            </a:pPr>
            <a:r>
              <a:rPr lang="ar-JO" sz="2100" b="0" dirty="0"/>
              <a:t>تدعم ميزة التعرف البصري على الحروف ملفات الصور ذات الامتدادات </a:t>
            </a:r>
            <a:r>
              <a:rPr lang="en-US" sz="2100" b="0" dirty="0"/>
              <a:t>jpg</a:t>
            </a:r>
            <a:r>
              <a:rPr lang="ar-JO" sz="2100" b="0" dirty="0"/>
              <a:t> و</a:t>
            </a:r>
            <a:r>
              <a:rPr lang="en-US" sz="2100" b="0" dirty="0"/>
              <a:t>gif </a:t>
            </a:r>
            <a:r>
              <a:rPr lang="ar-JO" sz="2100" b="0" dirty="0"/>
              <a:t>و</a:t>
            </a:r>
            <a:r>
              <a:rPr lang="en-US" sz="2100" b="0" dirty="0" err="1"/>
              <a:t>png</a:t>
            </a:r>
            <a:r>
              <a:rPr lang="ar-SA" sz="2100" b="0" dirty="0"/>
              <a:t> </a:t>
            </a:r>
            <a:r>
              <a:rPr lang="ar-JO" sz="2100" b="0" dirty="0"/>
              <a:t> وملفات </a:t>
            </a:r>
            <a:r>
              <a:rPr lang="en-US" sz="2100" b="0" dirty="0"/>
              <a:t>PDF</a:t>
            </a:r>
            <a:r>
              <a:rPr lang="ar-JO" sz="2100" b="0" dirty="0"/>
              <a:t>.</a:t>
            </a:r>
          </a:p>
          <a:p>
            <a:pPr marL="342900" indent="-342900" algn="just" fontAlgn="base">
              <a:buClr>
                <a:schemeClr val="tx2"/>
              </a:buClr>
              <a:buFont typeface="Arial" panose="020B0604020202020204" pitchFamily="34" charset="0"/>
              <a:buChar char="•"/>
            </a:pPr>
            <a:r>
              <a:rPr lang="ar-JO" sz="2100" b="0" dirty="0"/>
              <a:t>أقصى حجم للصور وملفات </a:t>
            </a:r>
            <a:r>
              <a:rPr lang="en-US" sz="2100" b="0" dirty="0"/>
              <a:t>PDF </a:t>
            </a:r>
            <a:r>
              <a:rPr lang="ar-JO" sz="2100" b="0" dirty="0"/>
              <a:t> هو 2 ميغابايت</a:t>
            </a:r>
            <a:r>
              <a:rPr lang="ar-SA" sz="2100" b="0" dirty="0"/>
              <a:t>.</a:t>
            </a:r>
            <a:endParaRPr lang="ar-JO" sz="2100" b="0" dirty="0"/>
          </a:p>
          <a:p>
            <a:pPr marL="342900" indent="-342900" algn="just" fontAlgn="base">
              <a:buClr>
                <a:schemeClr val="tx2"/>
              </a:buClr>
              <a:buFont typeface="Arial" panose="020B0604020202020204" pitchFamily="34" charset="0"/>
              <a:buChar char="•"/>
            </a:pPr>
            <a:r>
              <a:rPr lang="ar-JO" sz="2100" b="0" dirty="0"/>
              <a:t>يتم التعرف البصري على الحروف في ملفات الصور وملفات</a:t>
            </a:r>
            <a:r>
              <a:rPr lang="en-US" sz="2100" b="0" dirty="0"/>
              <a:t>PDF </a:t>
            </a:r>
            <a:r>
              <a:rPr lang="ar-JO" sz="2100" b="0" dirty="0"/>
              <a:t> </a:t>
            </a:r>
            <a:r>
              <a:rPr lang="ar-SA" sz="2100" b="0" dirty="0"/>
              <a:t>عن طريق</a:t>
            </a:r>
            <a:r>
              <a:rPr lang="ar-JO" sz="2100" b="0" dirty="0"/>
              <a:t> فتح</a:t>
            </a:r>
            <a:r>
              <a:rPr lang="ar-SA" sz="2100" b="0" dirty="0"/>
              <a:t>ها</a:t>
            </a:r>
            <a:r>
              <a:rPr lang="ar-JO" sz="2100" b="0" dirty="0"/>
              <a:t> باستخدام مستندات </a:t>
            </a:r>
            <a:r>
              <a:rPr lang="en-US" sz="2100" b="0" dirty="0"/>
              <a:t>Google، </a:t>
            </a:r>
            <a:r>
              <a:rPr lang="ar-JO" sz="2100" b="0" dirty="0"/>
              <a:t>حيث يتم تحديد لغة النص بشكل تلقائي</a:t>
            </a:r>
            <a:r>
              <a:rPr lang="ar-SA" sz="2100" b="0" dirty="0"/>
              <a:t>.</a:t>
            </a:r>
            <a:endParaRPr lang="ar-JO" sz="2100" b="0"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14</a:t>
            </a:fld>
            <a:endParaRPr lang="en-GB"/>
          </a:p>
        </p:txBody>
      </p:sp>
    </p:spTree>
    <p:extLst>
      <p:ext uri="{BB962C8B-B14F-4D97-AF65-F5344CB8AC3E}">
        <p14:creationId xmlns:p14="http://schemas.microsoft.com/office/powerpoint/2010/main" val="20198615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تقنية </a:t>
            </a:r>
            <a:r>
              <a:rPr lang="en-US" dirty="0"/>
              <a:t>OCR</a:t>
            </a:r>
            <a:r>
              <a:rPr lang="ar-JO" dirty="0"/>
              <a:t/>
            </a:r>
            <a:br>
              <a:rPr lang="ar-JO" dirty="0"/>
            </a:br>
            <a:endParaRPr lang="en-US" dirty="0"/>
          </a:p>
        </p:txBody>
      </p:sp>
      <p:sp>
        <p:nvSpPr>
          <p:cNvPr id="3" name="Content Placeholder 2"/>
          <p:cNvSpPr>
            <a:spLocks noGrp="1"/>
          </p:cNvSpPr>
          <p:nvPr>
            <p:ph idx="1"/>
          </p:nvPr>
        </p:nvSpPr>
        <p:spPr>
          <a:xfrm>
            <a:off x="457200" y="2057400"/>
            <a:ext cx="7620000" cy="4068763"/>
          </a:xfrm>
        </p:spPr>
        <p:txBody>
          <a:bodyPr/>
          <a:lstStyle/>
          <a:p>
            <a:r>
              <a:rPr lang="ar-SA" dirty="0"/>
              <a:t> قم بتحميل الصورة التالية وتجربة تقنية ال </a:t>
            </a:r>
            <a:r>
              <a:rPr lang="en-US" dirty="0"/>
              <a:t>OCR </a:t>
            </a:r>
            <a:r>
              <a:rPr lang="ar-SA" dirty="0"/>
              <a:t> عليها:</a:t>
            </a:r>
          </a:p>
          <a:p>
            <a:endParaRPr lang="en-US"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15</a:t>
            </a:fld>
            <a:endParaRPr lang="en-GB"/>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228600"/>
            <a:ext cx="1905000" cy="19050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9389" y="2743200"/>
            <a:ext cx="4526811" cy="2971800"/>
          </a:xfrm>
          <a:prstGeom prst="rect">
            <a:avLst/>
          </a:prstGeom>
        </p:spPr>
      </p:pic>
    </p:spTree>
    <p:extLst>
      <p:ext uri="{BB962C8B-B14F-4D97-AF65-F5344CB8AC3E}">
        <p14:creationId xmlns:p14="http://schemas.microsoft.com/office/powerpoint/2010/main" val="26209203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pPr algn="ctr"/>
            <a:r>
              <a:rPr lang="ar-SA" sz="4800" b="1" dirty="0">
                <a:solidFill>
                  <a:schemeClr val="tx2"/>
                </a:solidFill>
              </a:rPr>
              <a:t>البحث في جوجل درايف</a:t>
            </a:r>
            <a:endParaRPr lang="en-US" sz="4800" b="1" dirty="0">
              <a:solidFill>
                <a:schemeClr val="tx2"/>
              </a:solidFill>
            </a:endParaRPr>
          </a:p>
        </p:txBody>
      </p:sp>
      <p:sp>
        <p:nvSpPr>
          <p:cNvPr id="4" name="Slide Number Placeholder 3"/>
          <p:cNvSpPr>
            <a:spLocks noGrp="1"/>
          </p:cNvSpPr>
          <p:nvPr>
            <p:ph type="sldNum" sz="quarter" idx="12"/>
          </p:nvPr>
        </p:nvSpPr>
        <p:spPr/>
        <p:txBody>
          <a:bodyPr/>
          <a:lstStyle/>
          <a:p>
            <a:fld id="{A85E95EA-764A-438A-AB2D-615555310C78}" type="slidenum">
              <a:rPr lang="en-GB" smtClean="0"/>
              <a:pPr/>
              <a:t>16</a:t>
            </a:fld>
            <a:endParaRPr lang="en-GB"/>
          </a:p>
        </p:txBody>
      </p:sp>
    </p:spTree>
    <p:extLst>
      <p:ext uri="{BB962C8B-B14F-4D97-AF65-F5344CB8AC3E}">
        <p14:creationId xmlns:p14="http://schemas.microsoft.com/office/powerpoint/2010/main" val="14064283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البحث في جوجل درايف</a:t>
            </a:r>
            <a:br>
              <a:rPr lang="ar-JO" dirty="0"/>
            </a:br>
            <a:endParaRPr lang="en-US" dirty="0"/>
          </a:p>
        </p:txBody>
      </p:sp>
      <p:sp>
        <p:nvSpPr>
          <p:cNvPr id="3" name="Content Placeholder 2"/>
          <p:cNvSpPr>
            <a:spLocks noGrp="1"/>
          </p:cNvSpPr>
          <p:nvPr>
            <p:ph idx="1"/>
          </p:nvPr>
        </p:nvSpPr>
        <p:spPr/>
        <p:txBody>
          <a:bodyPr>
            <a:normAutofit/>
          </a:bodyPr>
          <a:lstStyle/>
          <a:p>
            <a:pPr marL="342900" indent="-342900" fontAlgn="base">
              <a:buClr>
                <a:schemeClr val="tx2"/>
              </a:buClr>
              <a:buFont typeface="Arial" panose="020B0604020202020204" pitchFamily="34" charset="0"/>
              <a:buChar char="•"/>
            </a:pPr>
            <a:r>
              <a:rPr lang="ar-SA" sz="2100" b="0" dirty="0"/>
              <a:t>يمكن تحيد نوع الملف المراد البحث عنه.</a:t>
            </a:r>
          </a:p>
          <a:p>
            <a:pPr marL="342900" indent="-342900" fontAlgn="base">
              <a:buClr>
                <a:schemeClr val="tx2"/>
              </a:buClr>
              <a:buFont typeface="Arial" panose="020B0604020202020204" pitchFamily="34" charset="0"/>
              <a:buChar char="•"/>
            </a:pPr>
            <a:r>
              <a:rPr lang="ar-SA" sz="2100" b="0" dirty="0"/>
              <a:t>يمكن تحديد</a:t>
            </a:r>
            <a:r>
              <a:rPr lang="ar-JO" sz="2100" b="0" dirty="0"/>
              <a:t> المجلد إذا كنت ترغب في البحث داخل مجلد معين.</a:t>
            </a:r>
            <a:endParaRPr lang="ar-SA" sz="2100" b="0" dirty="0"/>
          </a:p>
          <a:p>
            <a:pPr marL="342900" indent="-342900" fontAlgn="base">
              <a:buClr>
                <a:schemeClr val="tx2"/>
              </a:buClr>
              <a:buFont typeface="Arial" panose="020B0604020202020204" pitchFamily="34" charset="0"/>
              <a:buChar char="•"/>
            </a:pPr>
            <a:r>
              <a:rPr lang="ar-SA" sz="2100" b="0" dirty="0"/>
              <a:t>هناك خيارات اضافية للبحث (مثل: تاريخ التعديل، اسم صاحب الملف ، الخ ).</a:t>
            </a:r>
            <a:endParaRPr lang="en-US" sz="2100" b="0"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17</a:t>
            </a:fld>
            <a:endParaRPr lang="en-GB"/>
          </a:p>
        </p:txBody>
      </p:sp>
    </p:spTree>
    <p:extLst>
      <p:ext uri="{BB962C8B-B14F-4D97-AF65-F5344CB8AC3E}">
        <p14:creationId xmlns:p14="http://schemas.microsoft.com/office/powerpoint/2010/main" val="4164878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pPr algn="ctr"/>
            <a:r>
              <a:rPr lang="ar-SA" sz="4800" b="1" dirty="0">
                <a:solidFill>
                  <a:schemeClr val="tx2"/>
                </a:solidFill>
              </a:rPr>
              <a:t>طرق عرض الملفات والمجلدات</a:t>
            </a:r>
            <a:endParaRPr lang="en-US" sz="4800" b="1" dirty="0">
              <a:solidFill>
                <a:schemeClr val="tx2"/>
              </a:solidFill>
            </a:endParaRPr>
          </a:p>
        </p:txBody>
      </p:sp>
      <p:sp>
        <p:nvSpPr>
          <p:cNvPr id="4" name="Slide Number Placeholder 3"/>
          <p:cNvSpPr>
            <a:spLocks noGrp="1"/>
          </p:cNvSpPr>
          <p:nvPr>
            <p:ph type="sldNum" sz="quarter" idx="12"/>
          </p:nvPr>
        </p:nvSpPr>
        <p:spPr/>
        <p:txBody>
          <a:bodyPr/>
          <a:lstStyle/>
          <a:p>
            <a:fld id="{A85E95EA-764A-438A-AB2D-615555310C78}" type="slidenum">
              <a:rPr lang="en-GB" smtClean="0"/>
              <a:pPr/>
              <a:t>18</a:t>
            </a:fld>
            <a:endParaRPr lang="en-GB"/>
          </a:p>
        </p:txBody>
      </p:sp>
    </p:spTree>
    <p:extLst>
      <p:ext uri="{BB962C8B-B14F-4D97-AF65-F5344CB8AC3E}">
        <p14:creationId xmlns:p14="http://schemas.microsoft.com/office/powerpoint/2010/main" val="23855207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a:t>طرق عرض الملفات والمجلدات</a:t>
            </a:r>
            <a:br>
              <a:rPr lang="ar-SA" dirty="0"/>
            </a:br>
            <a:endParaRPr lang="en-US" dirty="0"/>
          </a:p>
        </p:txBody>
      </p:sp>
      <p:sp>
        <p:nvSpPr>
          <p:cNvPr id="3" name="Content Placeholder 2"/>
          <p:cNvSpPr>
            <a:spLocks noGrp="1"/>
          </p:cNvSpPr>
          <p:nvPr>
            <p:ph idx="1"/>
          </p:nvPr>
        </p:nvSpPr>
        <p:spPr>
          <a:xfrm>
            <a:off x="457200" y="1371600"/>
            <a:ext cx="7620000" cy="4754563"/>
          </a:xfrm>
        </p:spPr>
        <p:txBody>
          <a:bodyPr>
            <a:normAutofit/>
          </a:bodyPr>
          <a:lstStyle/>
          <a:p>
            <a:pPr fontAlgn="base">
              <a:buClr>
                <a:schemeClr val="tx2"/>
              </a:buClr>
            </a:pPr>
            <a:r>
              <a:rPr lang="ar-JO" sz="2100" b="0" dirty="0"/>
              <a:t>هنا</a:t>
            </a:r>
            <a:r>
              <a:rPr lang="ar-SA" sz="2100" b="0" dirty="0"/>
              <a:t>ل</a:t>
            </a:r>
            <a:r>
              <a:rPr lang="ar-JO" sz="2100" b="0" dirty="0"/>
              <a:t>ك طريقتين للعرض:</a:t>
            </a:r>
          </a:p>
          <a:p>
            <a:pPr marL="914400" lvl="1" indent="-457200" fontAlgn="base">
              <a:buFont typeface="+mj-lt"/>
              <a:buAutoNum type="arabicPeriod"/>
            </a:pPr>
            <a:r>
              <a:rPr lang="ar-JO" sz="2100" dirty="0"/>
              <a:t>عرض على شكل قائمة</a:t>
            </a:r>
            <a:r>
              <a:rPr lang="en-US" sz="2100" dirty="0"/>
              <a:t> </a:t>
            </a:r>
            <a:r>
              <a:rPr lang="ar-JO" sz="2100" dirty="0"/>
              <a:t> </a:t>
            </a:r>
            <a:r>
              <a:rPr lang="en-US" sz="2100" dirty="0"/>
              <a:t>List View</a:t>
            </a:r>
            <a:r>
              <a:rPr lang="ar-JO" sz="2100" dirty="0"/>
              <a:t>:</a:t>
            </a:r>
            <a:endParaRPr lang="en-US" sz="2100" dirty="0"/>
          </a:p>
          <a:p>
            <a:pPr marL="914400" lvl="1" indent="-457200" fontAlgn="base">
              <a:buFont typeface="+mj-lt"/>
              <a:buAutoNum type="arabicPeriod"/>
            </a:pPr>
            <a:endParaRPr lang="ar-JO" sz="2100" dirty="0"/>
          </a:p>
          <a:p>
            <a:pPr marL="914400" lvl="1" indent="-457200" fontAlgn="base">
              <a:buFont typeface="+mj-lt"/>
              <a:buAutoNum type="arabicPeriod"/>
            </a:pPr>
            <a:endParaRPr lang="ar-JO" sz="2100" dirty="0"/>
          </a:p>
          <a:p>
            <a:pPr marL="914400" lvl="1" indent="-457200" fontAlgn="base">
              <a:buFont typeface="+mj-lt"/>
              <a:buAutoNum type="arabicPeriod"/>
            </a:pPr>
            <a:endParaRPr lang="en-US" sz="2100" dirty="0"/>
          </a:p>
          <a:p>
            <a:pPr marL="914400" lvl="1" indent="-457200" fontAlgn="base">
              <a:buFont typeface="+mj-lt"/>
              <a:buAutoNum type="arabicPeriod"/>
            </a:pPr>
            <a:endParaRPr lang="en-US" sz="2100" dirty="0"/>
          </a:p>
          <a:p>
            <a:pPr marL="914400" lvl="1" indent="-457200" fontAlgn="base">
              <a:buFont typeface="+mj-lt"/>
              <a:buAutoNum type="arabicPeriod"/>
            </a:pPr>
            <a:r>
              <a:rPr lang="ar-JO" sz="2100" dirty="0"/>
              <a:t>عرض الشبكة </a:t>
            </a:r>
            <a:r>
              <a:rPr lang="en-US" sz="2100" dirty="0"/>
              <a:t>Grid View </a:t>
            </a:r>
            <a:r>
              <a:rPr lang="ar-JO" sz="2100" dirty="0"/>
              <a:t>:</a:t>
            </a:r>
          </a:p>
          <a:p>
            <a:pPr marL="914400" lvl="1" indent="-457200" fontAlgn="base">
              <a:buFont typeface="+mj-lt"/>
              <a:buAutoNum type="arabicPeriod"/>
            </a:pPr>
            <a:endParaRPr lang="ar-JO" sz="2100" dirty="0"/>
          </a:p>
          <a:p>
            <a:pPr marL="914400" lvl="1" indent="-457200" fontAlgn="base">
              <a:buFont typeface="+mj-lt"/>
              <a:buAutoNum type="arabicPeriod"/>
            </a:pPr>
            <a:endParaRPr lang="ar-JO" sz="2100"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19</a:t>
            </a:fld>
            <a:endParaRPr lang="en-GB"/>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799" y="2438400"/>
            <a:ext cx="2145791"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4343400"/>
            <a:ext cx="2145791" cy="8429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4648200"/>
            <a:ext cx="4631657" cy="15577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2338021"/>
            <a:ext cx="4619624" cy="1390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414120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JO" dirty="0"/>
              <a:t>ما هو جوجل درايف ؟</a:t>
            </a:r>
            <a:br>
              <a:rPr lang="ar-JO" dirty="0"/>
            </a:br>
            <a:endParaRPr lang="en-US" dirty="0"/>
          </a:p>
        </p:txBody>
      </p:sp>
      <p:sp>
        <p:nvSpPr>
          <p:cNvPr id="3" name="Content Placeholder 2"/>
          <p:cNvSpPr>
            <a:spLocks noGrp="1"/>
          </p:cNvSpPr>
          <p:nvPr>
            <p:ph idx="1"/>
          </p:nvPr>
        </p:nvSpPr>
        <p:spPr/>
        <p:txBody>
          <a:bodyPr>
            <a:normAutofit/>
          </a:bodyPr>
          <a:lstStyle/>
          <a:p>
            <a:pPr marL="342900" indent="-342900" algn="just">
              <a:buClr>
                <a:schemeClr val="tx2"/>
              </a:buClr>
              <a:buFont typeface="Arial" panose="020B0604020202020204" pitchFamily="34" charset="0"/>
              <a:buChar char="•"/>
            </a:pPr>
            <a:r>
              <a:rPr lang="ar-JO" sz="2100" b="0" dirty="0"/>
              <a:t>جوجل درايف هو خدمة تخزين سحابي مقدمة من قبل العملاق جوجل ومقارنة ببقية خدمات التخزين السحابي التي توفر مساحة مجانية فانه يعتبر الأقوى والأسهل وله الكثير من المميزات الأخرى سنتعرف عليها في هذا الشرح.</a:t>
            </a:r>
          </a:p>
          <a:p>
            <a:pPr marL="342900" indent="-342900" algn="just">
              <a:buClr>
                <a:schemeClr val="tx2"/>
              </a:buClr>
              <a:buFont typeface="Arial" panose="020B0604020202020204" pitchFamily="34" charset="0"/>
              <a:buChar char="•"/>
            </a:pPr>
            <a:r>
              <a:rPr lang="ar-JO" sz="2100" b="0" dirty="0"/>
              <a:t>تم الاعلان عن خدمة جوجل درايف </a:t>
            </a:r>
            <a:r>
              <a:rPr lang="ar-JO" sz="2400" b="0" dirty="0"/>
              <a:t>في </a:t>
            </a:r>
            <a:r>
              <a:rPr lang="ar-JO" sz="2100" b="0" dirty="0">
                <a:solidFill>
                  <a:srgbClr val="0070C0"/>
                </a:solidFill>
                <a:hlinkClick r:id="rId2" tooltip="24 أبريل">
                  <a:extLst>
                    <a:ext uri="{A12FA001-AC4F-418D-AE19-62706E023703}">
                      <ahyp:hlinkClr xmlns:ahyp="http://schemas.microsoft.com/office/drawing/2018/hyperlinkcolor" xmlns="" val="tx"/>
                    </a:ext>
                  </a:extLst>
                </a:hlinkClick>
              </a:rPr>
              <a:t>24 نيسان / أبريل</a:t>
            </a:r>
            <a:r>
              <a:rPr lang="ar-JO" sz="2100" b="0" dirty="0">
                <a:solidFill>
                  <a:srgbClr val="0070C0"/>
                </a:solidFill>
                <a:hlinkClick r:id="rId3">
                  <a:extLst>
                    <a:ext uri="{A12FA001-AC4F-418D-AE19-62706E023703}">
                      <ahyp:hlinkClr xmlns:ahyp="http://schemas.microsoft.com/office/drawing/2018/hyperlinkcolor" xmlns="" val="tx"/>
                    </a:ext>
                  </a:extLst>
                </a:hlinkClick>
              </a:rPr>
              <a:t>2012</a:t>
            </a:r>
            <a:r>
              <a:rPr lang="en-US" sz="2100" b="0" dirty="0">
                <a:solidFill>
                  <a:srgbClr val="0070C0"/>
                </a:solidFill>
              </a:rPr>
              <a:t> </a:t>
            </a:r>
            <a:r>
              <a:rPr lang="ar-JO" sz="2100" b="0" dirty="0">
                <a:solidFill>
                  <a:srgbClr val="0070C0"/>
                </a:solidFill>
              </a:rPr>
              <a:t> </a:t>
            </a:r>
          </a:p>
          <a:p>
            <a:pPr marL="342900" indent="-342900" algn="just">
              <a:buClr>
                <a:schemeClr val="tx2"/>
              </a:buClr>
              <a:buFont typeface="Arial" panose="020B0604020202020204" pitchFamily="34" charset="0"/>
              <a:buChar char="•"/>
            </a:pPr>
            <a:r>
              <a:rPr lang="ar-JO" sz="2100" b="0" dirty="0"/>
              <a:t>قبل المرور الى شرح جوجل درايف</a:t>
            </a:r>
            <a:r>
              <a:rPr lang="en-US" sz="2100" b="0" dirty="0"/>
              <a:t> </a:t>
            </a:r>
            <a:r>
              <a:rPr lang="ar-JO" sz="2100" b="0" dirty="0"/>
              <a:t>أول خطوة عليك أن تمتلك حساب في</a:t>
            </a:r>
            <a:r>
              <a:rPr lang="en-US" sz="2100" b="0" dirty="0"/>
              <a:t>Google </a:t>
            </a:r>
            <a:r>
              <a:rPr lang="ar-JO" sz="2100" b="0" dirty="0"/>
              <a:t>من أجل الاشتراك في خدمة جوجل درايف.</a:t>
            </a:r>
            <a:endParaRPr lang="en-US" sz="2100" b="0"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2</a:t>
            </a:fld>
            <a:endParaRPr lang="en-GB"/>
          </a:p>
        </p:txBody>
      </p:sp>
    </p:spTree>
    <p:extLst>
      <p:ext uri="{BB962C8B-B14F-4D97-AF65-F5344CB8AC3E}">
        <p14:creationId xmlns:p14="http://schemas.microsoft.com/office/powerpoint/2010/main" val="14003030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pPr algn="ctr"/>
            <a:r>
              <a:rPr lang="ar-JO" sz="4800" dirty="0">
                <a:solidFill>
                  <a:schemeClr val="tx2"/>
                </a:solidFill>
              </a:rPr>
              <a:t>سجل النسخ </a:t>
            </a:r>
            <a:r>
              <a:rPr lang="en-US" sz="4800" dirty="0">
                <a:solidFill>
                  <a:schemeClr val="tx2"/>
                </a:solidFill>
              </a:rPr>
              <a:t>version History</a:t>
            </a:r>
            <a:r>
              <a:rPr lang="ar-JO" sz="4800" dirty="0">
                <a:solidFill>
                  <a:schemeClr val="tx2"/>
                </a:solidFill>
              </a:rPr>
              <a:t/>
            </a:r>
            <a:br>
              <a:rPr lang="ar-JO" sz="4800" dirty="0">
                <a:solidFill>
                  <a:schemeClr val="tx2"/>
                </a:solidFill>
              </a:rPr>
            </a:br>
            <a:endParaRPr lang="en-US" sz="4800" dirty="0">
              <a:solidFill>
                <a:schemeClr val="tx2"/>
              </a:solidFill>
            </a:endParaRPr>
          </a:p>
        </p:txBody>
      </p:sp>
      <p:sp>
        <p:nvSpPr>
          <p:cNvPr id="4" name="Slide Number Placeholder 3"/>
          <p:cNvSpPr>
            <a:spLocks noGrp="1"/>
          </p:cNvSpPr>
          <p:nvPr>
            <p:ph type="sldNum" sz="quarter" idx="12"/>
          </p:nvPr>
        </p:nvSpPr>
        <p:spPr/>
        <p:txBody>
          <a:bodyPr/>
          <a:lstStyle/>
          <a:p>
            <a:fld id="{A85E95EA-764A-438A-AB2D-615555310C78}" type="slidenum">
              <a:rPr lang="en-GB" smtClean="0"/>
              <a:pPr/>
              <a:t>20</a:t>
            </a:fld>
            <a:endParaRPr lang="en-GB"/>
          </a:p>
        </p:txBody>
      </p:sp>
    </p:spTree>
    <p:extLst>
      <p:ext uri="{BB962C8B-B14F-4D97-AF65-F5344CB8AC3E}">
        <p14:creationId xmlns:p14="http://schemas.microsoft.com/office/powerpoint/2010/main" val="18570305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A85E95EA-764A-438A-AB2D-615555310C78}" type="slidenum">
              <a:rPr lang="en-GB" smtClean="0"/>
              <a:pPr/>
              <a:t>21</a:t>
            </a:fld>
            <a:endParaRPr lang="en-GB"/>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411" t="14145" r="-7611" b="10526"/>
          <a:stretch/>
        </p:blipFill>
        <p:spPr bwMode="auto">
          <a:xfrm>
            <a:off x="0" y="395296"/>
            <a:ext cx="10089078" cy="6011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87264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sz="3200" dirty="0"/>
              <a:t>سجل النسخ </a:t>
            </a:r>
            <a:r>
              <a:rPr lang="en-US" dirty="0"/>
              <a:t>version History</a:t>
            </a:r>
            <a:r>
              <a:rPr lang="ar-JO" dirty="0"/>
              <a:t/>
            </a:r>
            <a:br>
              <a:rPr lang="ar-JO" dirty="0"/>
            </a:br>
            <a:endParaRPr lang="en-US" dirty="0"/>
          </a:p>
        </p:txBody>
      </p:sp>
      <p:sp>
        <p:nvSpPr>
          <p:cNvPr id="3" name="Content Placeholder 2"/>
          <p:cNvSpPr>
            <a:spLocks noGrp="1"/>
          </p:cNvSpPr>
          <p:nvPr>
            <p:ph idx="1"/>
          </p:nvPr>
        </p:nvSpPr>
        <p:spPr/>
        <p:txBody>
          <a:bodyPr>
            <a:normAutofit/>
          </a:bodyPr>
          <a:lstStyle/>
          <a:p>
            <a:pPr marL="342900" indent="-342900" algn="justLow" fontAlgn="base">
              <a:buClr>
                <a:schemeClr val="tx2"/>
              </a:buClr>
              <a:buFont typeface="Arial" panose="020B0604020202020204" pitchFamily="34" charset="0"/>
              <a:buChar char="•"/>
            </a:pPr>
            <a:r>
              <a:rPr lang="ar-JO" sz="2100" b="0" dirty="0"/>
              <a:t>في كل مرة يقوم جوجل درايف</a:t>
            </a:r>
            <a:r>
              <a:rPr lang="en-US" sz="2100" b="0" dirty="0"/>
              <a:t> </a:t>
            </a:r>
            <a:r>
              <a:rPr lang="ar-JO" sz="2100" b="0" dirty="0"/>
              <a:t>بحفظ ملف، يتم الاحتفاظ بتاريخ المراجعة بحيث يمكنك الرجوع إلى نسخة سابقة.</a:t>
            </a:r>
          </a:p>
          <a:p>
            <a:pPr marL="342900" indent="-342900" algn="justLow" fontAlgn="base">
              <a:buClr>
                <a:schemeClr val="tx2"/>
              </a:buClr>
              <a:buFont typeface="Arial" panose="020B0604020202020204" pitchFamily="34" charset="0"/>
              <a:buChar char="•"/>
            </a:pPr>
            <a:r>
              <a:rPr lang="ar-JO" sz="2100" b="0" dirty="0"/>
              <a:t> يمكن عرض أي نسخة سابقة لرؤية التغييرات التي طرأت على الملف .</a:t>
            </a:r>
          </a:p>
          <a:p>
            <a:pPr marL="342900" indent="-342900" algn="justLow" fontAlgn="base">
              <a:buClr>
                <a:schemeClr val="tx2"/>
              </a:buClr>
              <a:buFont typeface="Arial" panose="020B0604020202020204" pitchFamily="34" charset="0"/>
              <a:buChar char="•"/>
            </a:pPr>
            <a:r>
              <a:rPr lang="ar-JO" sz="2100" b="0" dirty="0"/>
              <a:t>عند اعتماد النسخة المراد الرجوع لها، نقوم باختيار </a:t>
            </a:r>
            <a:r>
              <a:rPr lang="en-US" sz="2100" b="0" dirty="0"/>
              <a:t>restore this version</a:t>
            </a:r>
            <a:r>
              <a:rPr lang="ar-SA" sz="2100" b="0" dirty="0"/>
              <a:t>. </a:t>
            </a:r>
            <a:endParaRPr lang="ar-JO" sz="2100" b="0" dirty="0"/>
          </a:p>
          <a:p>
            <a:pPr algn="justLow" fontAlgn="base">
              <a:buClr>
                <a:schemeClr val="tx2"/>
              </a:buClr>
            </a:pPr>
            <a:endParaRPr lang="ar-JO" sz="2100" b="0" dirty="0"/>
          </a:p>
          <a:p>
            <a:pPr marL="342900" indent="-342900" algn="justLow" fontAlgn="base">
              <a:buClr>
                <a:schemeClr val="tx2"/>
              </a:buClr>
              <a:buFont typeface="Arial" panose="020B0604020202020204" pitchFamily="34" charset="0"/>
              <a:buChar char="•"/>
            </a:pPr>
            <a:endParaRPr lang="ar-JO" sz="2100" b="0" dirty="0"/>
          </a:p>
          <a:p>
            <a:pPr marL="342900" indent="-342900" algn="justLow" fontAlgn="base">
              <a:buClr>
                <a:schemeClr val="tx2"/>
              </a:buClr>
              <a:buFont typeface="Arial" panose="020B0604020202020204" pitchFamily="34" charset="0"/>
              <a:buChar char="•"/>
            </a:pPr>
            <a:endParaRPr lang="ar-JO" sz="2100" b="0"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22</a:t>
            </a:fld>
            <a:endParaRPr lang="en-GB"/>
          </a:p>
        </p:txBody>
      </p:sp>
    </p:spTree>
    <p:extLst>
      <p:ext uri="{BB962C8B-B14F-4D97-AF65-F5344CB8AC3E}">
        <p14:creationId xmlns:p14="http://schemas.microsoft.com/office/powerpoint/2010/main" val="1590524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pPr algn="ctr"/>
            <a:r>
              <a:rPr lang="ar-SA" sz="4800" b="1" dirty="0">
                <a:solidFill>
                  <a:schemeClr val="tx2"/>
                </a:solidFill>
              </a:rPr>
              <a:t>المشاركة</a:t>
            </a:r>
            <a:endParaRPr lang="en-US" sz="4800" b="1" dirty="0">
              <a:solidFill>
                <a:schemeClr val="tx2"/>
              </a:solidFill>
            </a:endParaRPr>
          </a:p>
        </p:txBody>
      </p:sp>
      <p:sp>
        <p:nvSpPr>
          <p:cNvPr id="4" name="Slide Number Placeholder 3"/>
          <p:cNvSpPr>
            <a:spLocks noGrp="1"/>
          </p:cNvSpPr>
          <p:nvPr>
            <p:ph type="sldNum" sz="quarter" idx="12"/>
          </p:nvPr>
        </p:nvSpPr>
        <p:spPr/>
        <p:txBody>
          <a:bodyPr/>
          <a:lstStyle/>
          <a:p>
            <a:fld id="{A85E95EA-764A-438A-AB2D-615555310C78}" type="slidenum">
              <a:rPr lang="en-GB" smtClean="0"/>
              <a:pPr/>
              <a:t>23</a:t>
            </a:fld>
            <a:endParaRPr lang="en-GB"/>
          </a:p>
        </p:txBody>
      </p:sp>
    </p:spTree>
    <p:extLst>
      <p:ext uri="{BB962C8B-B14F-4D97-AF65-F5344CB8AC3E}">
        <p14:creationId xmlns:p14="http://schemas.microsoft.com/office/powerpoint/2010/main" val="35800445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a:t>المشاركة</a:t>
            </a:r>
            <a:br>
              <a:rPr lang="ar-SA" dirty="0"/>
            </a:br>
            <a:endParaRPr lang="en-US" dirty="0"/>
          </a:p>
        </p:txBody>
      </p:sp>
      <p:sp>
        <p:nvSpPr>
          <p:cNvPr id="3" name="Content Placeholder 2"/>
          <p:cNvSpPr>
            <a:spLocks noGrp="1"/>
          </p:cNvSpPr>
          <p:nvPr>
            <p:ph idx="1"/>
          </p:nvPr>
        </p:nvSpPr>
        <p:spPr/>
        <p:txBody>
          <a:bodyPr>
            <a:normAutofit/>
          </a:bodyPr>
          <a:lstStyle/>
          <a:p>
            <a:pPr marL="342900" indent="-342900">
              <a:buClr>
                <a:srgbClr val="C00000"/>
              </a:buClr>
              <a:buSzPct val="150000"/>
              <a:buFont typeface="Arial" panose="020B0604020202020204" pitchFamily="34" charset="0"/>
              <a:buChar char="•"/>
            </a:pPr>
            <a:r>
              <a:rPr lang="ar-SA" sz="2400" dirty="0"/>
              <a:t>مشاركة ملف</a:t>
            </a:r>
          </a:p>
          <a:p>
            <a:pPr marL="342900" indent="-342900">
              <a:buClr>
                <a:srgbClr val="C00000"/>
              </a:buClr>
              <a:buSzPct val="150000"/>
              <a:buFont typeface="Arial" panose="020B0604020202020204" pitchFamily="34" charset="0"/>
              <a:buChar char="•"/>
            </a:pPr>
            <a:r>
              <a:rPr lang="ar-SA" sz="2400" dirty="0"/>
              <a:t>مشاركة مجلد</a:t>
            </a:r>
            <a:endParaRPr lang="en-US" sz="2400"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24</a:t>
            </a:fld>
            <a:endParaRPr lang="en-GB"/>
          </a:p>
        </p:txBody>
      </p:sp>
    </p:spTree>
    <p:extLst>
      <p:ext uri="{BB962C8B-B14F-4D97-AF65-F5344CB8AC3E}">
        <p14:creationId xmlns:p14="http://schemas.microsoft.com/office/powerpoint/2010/main" val="28631742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JO" dirty="0"/>
              <a:t>مشاركة ملف</a:t>
            </a:r>
            <a:br>
              <a:rPr lang="ar-JO" dirty="0"/>
            </a:br>
            <a:endParaRPr lang="en-US" dirty="0"/>
          </a:p>
        </p:txBody>
      </p:sp>
      <p:sp>
        <p:nvSpPr>
          <p:cNvPr id="3" name="Content Placeholder 2"/>
          <p:cNvSpPr>
            <a:spLocks noGrp="1"/>
          </p:cNvSpPr>
          <p:nvPr>
            <p:ph idx="1"/>
          </p:nvPr>
        </p:nvSpPr>
        <p:spPr/>
        <p:txBody>
          <a:bodyPr>
            <a:normAutofit/>
          </a:bodyPr>
          <a:lstStyle/>
          <a:p>
            <a:pPr marL="342900" indent="-342900" fontAlgn="base">
              <a:buClr>
                <a:schemeClr val="tx2"/>
              </a:buClr>
              <a:buFont typeface="Arial" panose="020B0604020202020204" pitchFamily="34" charset="0"/>
              <a:buChar char="•"/>
            </a:pPr>
            <a:r>
              <a:rPr lang="ar-SA" dirty="0"/>
              <a:t>مشاركة ملف عن طريق رابط</a:t>
            </a:r>
          </a:p>
          <a:p>
            <a:pPr marL="342900" indent="-342900" fontAlgn="base">
              <a:buClr>
                <a:schemeClr val="tx2"/>
              </a:buClr>
              <a:buFont typeface="Arial" panose="020B0604020202020204" pitchFamily="34" charset="0"/>
              <a:buChar char="•"/>
            </a:pPr>
            <a:r>
              <a:rPr lang="ar-SA" dirty="0"/>
              <a:t>مشاركة ملف عن طريق تحديد الأشخاص</a:t>
            </a:r>
          </a:p>
          <a:p>
            <a:pPr marL="342900" indent="-342900" fontAlgn="base">
              <a:buClr>
                <a:schemeClr val="tx2"/>
              </a:buClr>
              <a:buFont typeface="Arial" panose="020B0604020202020204" pitchFamily="34" charset="0"/>
              <a:buChar char="•"/>
            </a:pPr>
            <a:r>
              <a:rPr lang="ar-SA" dirty="0"/>
              <a:t>صلاحيات المشاركة (تعديل ، تعليق، عرض)</a:t>
            </a:r>
          </a:p>
          <a:p>
            <a:pPr marL="342900" indent="-342900" fontAlgn="base">
              <a:buClr>
                <a:schemeClr val="tx2"/>
              </a:buClr>
              <a:buFont typeface="Arial" panose="020B0604020202020204" pitchFamily="34" charset="0"/>
              <a:buChar char="•"/>
            </a:pPr>
            <a:r>
              <a:rPr lang="ar-JO" dirty="0"/>
              <a:t>الصلاحيات التي يمكن إعطا</a:t>
            </a:r>
            <a:r>
              <a:rPr lang="ar-SA" dirty="0"/>
              <a:t>ؤ</a:t>
            </a:r>
            <a:r>
              <a:rPr lang="ar-JO" dirty="0"/>
              <a:t>ها لمن تريد مشاركة</a:t>
            </a:r>
            <a:r>
              <a:rPr lang="ar-SA" dirty="0"/>
              <a:t> الملف</a:t>
            </a:r>
            <a:r>
              <a:rPr lang="ar-JO" dirty="0"/>
              <a:t> معه عن طريق رابط مشاركة</a:t>
            </a:r>
            <a:r>
              <a:rPr lang="en-US" dirty="0"/>
              <a:t>  (link sharing options)</a:t>
            </a:r>
            <a:r>
              <a:rPr lang="ar-JO" dirty="0"/>
              <a:t> </a:t>
            </a:r>
            <a:endParaRPr lang="ar-SA" dirty="0"/>
          </a:p>
          <a:p>
            <a:pPr marL="342900" indent="-342900" fontAlgn="base">
              <a:buClr>
                <a:schemeClr val="tx2"/>
              </a:buClr>
              <a:buFont typeface="Arial" panose="020B0604020202020204" pitchFamily="34" charset="0"/>
              <a:buChar char="•"/>
            </a:pPr>
            <a:r>
              <a:rPr lang="ar-SA" dirty="0"/>
              <a:t>الخيارات المتقدمة لمشاركة الملف</a:t>
            </a:r>
            <a:r>
              <a:rPr lang="ar-JO" dirty="0"/>
              <a:t> </a:t>
            </a:r>
            <a:r>
              <a:rPr lang="en-US" dirty="0"/>
              <a:t>(sharing settings)</a:t>
            </a:r>
            <a:br>
              <a:rPr lang="en-US" dirty="0"/>
            </a:br>
            <a:endParaRPr lang="en-US" dirty="0"/>
          </a:p>
          <a:p>
            <a:pPr marL="342900" indent="-342900" fontAlgn="base">
              <a:buClr>
                <a:schemeClr val="tx2"/>
              </a:buClr>
              <a:buFont typeface="Arial" panose="020B0604020202020204" pitchFamily="34" charset="0"/>
              <a:buChar char="•"/>
            </a:pPr>
            <a:endParaRPr lang="ar-SA" dirty="0"/>
          </a:p>
          <a:p>
            <a:pPr marL="342900" indent="-342900" fontAlgn="base">
              <a:buClr>
                <a:schemeClr val="tx2"/>
              </a:buClr>
              <a:buFont typeface="Arial" panose="020B0604020202020204" pitchFamily="34" charset="0"/>
              <a:buChar char="•"/>
            </a:pPr>
            <a:endParaRPr lang="en-US"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25</a:t>
            </a:fld>
            <a:endParaRPr lang="en-GB"/>
          </a:p>
        </p:txBody>
      </p:sp>
    </p:spTree>
    <p:extLst>
      <p:ext uri="{BB962C8B-B14F-4D97-AF65-F5344CB8AC3E}">
        <p14:creationId xmlns:p14="http://schemas.microsoft.com/office/powerpoint/2010/main" val="41458697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JO" dirty="0"/>
              <a:t>مشاركة ملف</a:t>
            </a:r>
            <a:br>
              <a:rPr lang="ar-JO" dirty="0"/>
            </a:br>
            <a:endParaRPr lang="en-US" dirty="0"/>
          </a:p>
        </p:txBody>
      </p:sp>
      <p:sp>
        <p:nvSpPr>
          <p:cNvPr id="3" name="Content Placeholder 2"/>
          <p:cNvSpPr>
            <a:spLocks noGrp="1"/>
          </p:cNvSpPr>
          <p:nvPr>
            <p:ph idx="1"/>
          </p:nvPr>
        </p:nvSpPr>
        <p:spPr>
          <a:xfrm>
            <a:off x="457200" y="1295400"/>
            <a:ext cx="7620000" cy="4830763"/>
          </a:xfrm>
        </p:spPr>
        <p:txBody>
          <a:bodyPr>
            <a:normAutofit/>
          </a:bodyPr>
          <a:lstStyle/>
          <a:p>
            <a:pPr marL="457200" indent="-457200" algn="just">
              <a:buClr>
                <a:srgbClr val="C00000"/>
              </a:buClr>
              <a:buSzPct val="120000"/>
              <a:buFont typeface="Arial" panose="020B0604020202020204" pitchFamily="34" charset="0"/>
              <a:buChar char="•"/>
            </a:pPr>
            <a:r>
              <a:rPr lang="ar-JO" b="0" dirty="0"/>
              <a:t>يمكّن جوجل درايف عدة أشخاص في مواقع مختلفة للعمل على نفس الملف </a:t>
            </a:r>
            <a:r>
              <a:rPr lang="ar-SA" b="0" dirty="0"/>
              <a:t>وتحريره  في نفس الوقت.</a:t>
            </a:r>
            <a:endParaRPr lang="ar-JO" b="0" dirty="0"/>
          </a:p>
          <a:p>
            <a:pPr marL="342900" indent="-342900" algn="just">
              <a:buClr>
                <a:srgbClr val="C00000"/>
              </a:buClr>
              <a:buSzPct val="120000"/>
              <a:buFont typeface="Arial" panose="020B0604020202020204" pitchFamily="34" charset="0"/>
              <a:buChar char="•"/>
            </a:pPr>
            <a:r>
              <a:rPr lang="ar-JO" b="0" dirty="0"/>
              <a:t>كل التغييرات التي أجريت على الملف هي في الوقت الحقيقي، لذلك كل من المتعاونين يمكن رؤيتها والرد عليها فورا.</a:t>
            </a:r>
          </a:p>
          <a:p>
            <a:pPr marL="342900" indent="-342900" algn="just">
              <a:buClr>
                <a:srgbClr val="C00000"/>
              </a:buClr>
              <a:buSzPct val="120000"/>
              <a:buFont typeface="Arial" panose="020B0604020202020204" pitchFamily="34" charset="0"/>
              <a:buChar char="•"/>
            </a:pPr>
            <a:r>
              <a:rPr lang="ar-JO" b="0" dirty="0"/>
              <a:t> قبل ان يستطيع عدة أشخاص أن يعدلوا على ملف معا، فانهم يحتاجوا الى الحصول على حق التحرير للملف </a:t>
            </a:r>
            <a:r>
              <a:rPr lang="en-US" b="0" dirty="0"/>
              <a:t>editing access</a:t>
            </a:r>
            <a:r>
              <a:rPr lang="ar-JO" b="0" dirty="0"/>
              <a:t>.</a:t>
            </a:r>
            <a:endParaRPr lang="ar-SA" b="0" dirty="0"/>
          </a:p>
          <a:p>
            <a:pPr marL="342900" indent="-342900" algn="just">
              <a:buClr>
                <a:srgbClr val="C00000"/>
              </a:buClr>
              <a:buSzPct val="120000"/>
              <a:buFont typeface="Arial" panose="020B0604020202020204" pitchFamily="34" charset="0"/>
              <a:buChar char="•"/>
            </a:pPr>
            <a:r>
              <a:rPr lang="ar-JO" b="0" dirty="0"/>
              <a:t>عندما يبدأ متعاونون آخرون بمشاهدة أو بتحرير نفس الملف في نفس الوقت، يظهر اسم المتعاونين في مربع في الجزء العلوي من الشاشة.</a:t>
            </a:r>
            <a:endParaRPr lang="ar-SA" b="0" dirty="0"/>
          </a:p>
          <a:p>
            <a:pPr marL="342900" indent="-342900" algn="just">
              <a:buClr>
                <a:srgbClr val="C00000"/>
              </a:buClr>
              <a:buSzPct val="120000"/>
              <a:buFont typeface="Arial" panose="020B0604020202020204" pitchFamily="34" charset="0"/>
              <a:buChar char="•"/>
            </a:pPr>
            <a:r>
              <a:rPr lang="ar-JO" b="0" dirty="0"/>
              <a:t>يمكنك مشاركة مستند أو جدول بيانات أو عرض مع ما يصل إلى 200 شخص كحد أقصى و50 شخصا يمكنهم تحرير وثيقة أو عرض أو جدول بيانات في نفس الوقت.</a:t>
            </a:r>
            <a:endParaRPr lang="ar-SA" b="0" dirty="0"/>
          </a:p>
          <a:p>
            <a:pPr marL="342900" indent="-342900" algn="just">
              <a:buClr>
                <a:srgbClr val="C00000"/>
              </a:buClr>
              <a:buSzPct val="120000"/>
              <a:buFont typeface="Arial" panose="020B0604020202020204" pitchFamily="34" charset="0"/>
              <a:buChar char="•"/>
            </a:pPr>
            <a:r>
              <a:rPr lang="ar-SA" b="0" dirty="0"/>
              <a:t>يظهر خيار المحادثة</a:t>
            </a:r>
            <a:r>
              <a:rPr lang="en-US" b="0" dirty="0"/>
              <a:t> Chat </a:t>
            </a:r>
            <a:r>
              <a:rPr lang="ar-SA" b="0" dirty="0"/>
              <a:t> عند مشاركة الملف بطريقة اختيار الاشخاص.</a:t>
            </a:r>
            <a:endParaRPr lang="en-US" b="0" dirty="0"/>
          </a:p>
          <a:p>
            <a:pPr marL="342900" indent="-342900" algn="just">
              <a:buClr>
                <a:srgbClr val="C00000"/>
              </a:buClr>
              <a:buSzPct val="120000"/>
              <a:buFont typeface="Arial" panose="020B0604020202020204" pitchFamily="34" charset="0"/>
              <a:buChar char="•"/>
            </a:pPr>
            <a:endParaRPr lang="ar-JO" b="0" dirty="0"/>
          </a:p>
          <a:p>
            <a:pPr marL="342900" indent="-342900" algn="just">
              <a:buClr>
                <a:srgbClr val="C00000"/>
              </a:buClr>
              <a:buSzPct val="120000"/>
              <a:buFont typeface="Arial" panose="020B0604020202020204" pitchFamily="34" charset="0"/>
              <a:buChar char="•"/>
            </a:pPr>
            <a:endParaRPr lang="ar-JO" b="0" dirty="0"/>
          </a:p>
          <a:p>
            <a:pPr marL="342900" indent="-342900" algn="just" fontAlgn="base">
              <a:buClr>
                <a:srgbClr val="C00000"/>
              </a:buClr>
              <a:buSzPct val="120000"/>
              <a:buFont typeface="Arial" panose="020B0604020202020204" pitchFamily="34" charset="0"/>
              <a:buChar char="•"/>
            </a:pPr>
            <a:endParaRPr lang="en-US"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26</a:t>
            </a:fld>
            <a:endParaRPr lang="en-GB"/>
          </a:p>
        </p:txBody>
      </p:sp>
    </p:spTree>
    <p:extLst>
      <p:ext uri="{BB962C8B-B14F-4D97-AF65-F5344CB8AC3E}">
        <p14:creationId xmlns:p14="http://schemas.microsoft.com/office/powerpoint/2010/main" val="27927347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مشاركة م</a:t>
            </a:r>
            <a:r>
              <a:rPr lang="ar-SA" dirty="0"/>
              <a:t>لف</a:t>
            </a:r>
            <a:r>
              <a:rPr lang="ar-JO" dirty="0"/>
              <a:t/>
            </a:r>
            <a:br>
              <a:rPr lang="ar-JO" dirty="0"/>
            </a:br>
            <a:endParaRPr lang="en-US"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27</a:t>
            </a:fld>
            <a:endParaRPr lang="en-GB"/>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1676400"/>
            <a:ext cx="2703643" cy="1602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3010" y="1676400"/>
            <a:ext cx="2272266"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752600"/>
            <a:ext cx="224379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333999" y="3535918"/>
            <a:ext cx="2743200" cy="369332"/>
          </a:xfrm>
          <a:prstGeom prst="rect">
            <a:avLst/>
          </a:prstGeom>
          <a:noFill/>
        </p:spPr>
        <p:txBody>
          <a:bodyPr wrap="square" rtlCol="0">
            <a:spAutoFit/>
          </a:bodyPr>
          <a:lstStyle/>
          <a:p>
            <a:pPr algn="r" rtl="1"/>
            <a:r>
              <a:rPr lang="ar-JO" b="1" dirty="0"/>
              <a:t>المستند لم يتم مشاركته</a:t>
            </a:r>
            <a:endParaRPr lang="en-US" b="1" dirty="0"/>
          </a:p>
        </p:txBody>
      </p:sp>
      <p:sp>
        <p:nvSpPr>
          <p:cNvPr id="7" name="TextBox 6"/>
          <p:cNvSpPr txBox="1"/>
          <p:nvPr/>
        </p:nvSpPr>
        <p:spPr>
          <a:xfrm>
            <a:off x="2743200" y="3505200"/>
            <a:ext cx="2225675" cy="646331"/>
          </a:xfrm>
          <a:prstGeom prst="rect">
            <a:avLst/>
          </a:prstGeom>
          <a:noFill/>
        </p:spPr>
        <p:txBody>
          <a:bodyPr wrap="square" rtlCol="0">
            <a:spAutoFit/>
          </a:bodyPr>
          <a:lstStyle/>
          <a:p>
            <a:pPr algn="r" rtl="1"/>
            <a:r>
              <a:rPr lang="ar-JO" b="1" dirty="0"/>
              <a:t>تم مشاركة المستند عن طريق إضافة أشخاص</a:t>
            </a:r>
            <a:endParaRPr lang="en-US" b="1" dirty="0"/>
          </a:p>
        </p:txBody>
      </p:sp>
      <p:sp>
        <p:nvSpPr>
          <p:cNvPr id="13" name="TextBox 12"/>
          <p:cNvSpPr txBox="1"/>
          <p:nvPr/>
        </p:nvSpPr>
        <p:spPr>
          <a:xfrm>
            <a:off x="152400" y="3526392"/>
            <a:ext cx="2225675" cy="646331"/>
          </a:xfrm>
          <a:prstGeom prst="rect">
            <a:avLst/>
          </a:prstGeom>
          <a:noFill/>
        </p:spPr>
        <p:txBody>
          <a:bodyPr wrap="square" rtlCol="0">
            <a:spAutoFit/>
          </a:bodyPr>
          <a:lstStyle/>
          <a:p>
            <a:pPr algn="r" rtl="1"/>
            <a:r>
              <a:rPr lang="ar-JO" b="1" dirty="0"/>
              <a:t>تم مشاركة المستند عن طريق رابط مشاركة</a:t>
            </a:r>
            <a:endParaRPr lang="en-US" b="1" dirty="0"/>
          </a:p>
        </p:txBody>
      </p:sp>
    </p:spTree>
    <p:extLst>
      <p:ext uri="{BB962C8B-B14F-4D97-AF65-F5344CB8AC3E}">
        <p14:creationId xmlns:p14="http://schemas.microsoft.com/office/powerpoint/2010/main" val="35582572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مشاركة مجلد</a:t>
            </a:r>
            <a:br>
              <a:rPr lang="ar-JO" dirty="0"/>
            </a:br>
            <a:endParaRPr lang="en-US" dirty="0"/>
          </a:p>
        </p:txBody>
      </p:sp>
      <p:sp>
        <p:nvSpPr>
          <p:cNvPr id="3" name="Content Placeholder 2"/>
          <p:cNvSpPr>
            <a:spLocks noGrp="1"/>
          </p:cNvSpPr>
          <p:nvPr>
            <p:ph idx="1"/>
          </p:nvPr>
        </p:nvSpPr>
        <p:spPr/>
        <p:txBody>
          <a:bodyPr/>
          <a:lstStyle/>
          <a:p>
            <a:pPr marL="342900" indent="-342900" fontAlgn="base">
              <a:buClr>
                <a:schemeClr val="tx2"/>
              </a:buClr>
              <a:buFont typeface="Arial" panose="020B0604020202020204" pitchFamily="34" charset="0"/>
              <a:buChar char="•"/>
            </a:pPr>
            <a:r>
              <a:rPr lang="ar-SA" dirty="0"/>
              <a:t>مشاركة </a:t>
            </a:r>
            <a:r>
              <a:rPr lang="ar-JO" dirty="0"/>
              <a:t>مجلد </a:t>
            </a:r>
            <a:r>
              <a:rPr lang="ar-SA" dirty="0"/>
              <a:t>عن طريق رابط</a:t>
            </a:r>
          </a:p>
          <a:p>
            <a:pPr marL="342900" indent="-342900" fontAlgn="base">
              <a:buClr>
                <a:schemeClr val="tx2"/>
              </a:buClr>
              <a:buFont typeface="Arial" panose="020B0604020202020204" pitchFamily="34" charset="0"/>
              <a:buChar char="•"/>
            </a:pPr>
            <a:r>
              <a:rPr lang="ar-SA" dirty="0"/>
              <a:t>مشاركة </a:t>
            </a:r>
            <a:r>
              <a:rPr lang="ar-JO" dirty="0"/>
              <a:t>مجلد </a:t>
            </a:r>
            <a:r>
              <a:rPr lang="ar-SA" dirty="0"/>
              <a:t>عن طريق تحديد الأشخاص</a:t>
            </a:r>
          </a:p>
          <a:p>
            <a:pPr marL="342900" indent="-342900" fontAlgn="base">
              <a:buClr>
                <a:schemeClr val="tx2"/>
              </a:buClr>
              <a:buFont typeface="Arial" panose="020B0604020202020204" pitchFamily="34" charset="0"/>
              <a:buChar char="•"/>
            </a:pPr>
            <a:r>
              <a:rPr lang="ar-SA" dirty="0"/>
              <a:t>صلاحيات المشاركة (</a:t>
            </a:r>
            <a:r>
              <a:rPr lang="ar-JO" dirty="0"/>
              <a:t>اضافة و</a:t>
            </a:r>
            <a:r>
              <a:rPr lang="ar-SA" dirty="0"/>
              <a:t>تعديل </a:t>
            </a:r>
            <a:r>
              <a:rPr lang="ar-JO" dirty="0"/>
              <a:t>وتنظيم ، </a:t>
            </a:r>
            <a:r>
              <a:rPr lang="ar-SA" dirty="0"/>
              <a:t>عرض</a:t>
            </a:r>
            <a:r>
              <a:rPr lang="ar-JO" dirty="0"/>
              <a:t> فقط</a:t>
            </a:r>
            <a:r>
              <a:rPr lang="ar-SA" dirty="0"/>
              <a:t>)</a:t>
            </a:r>
          </a:p>
          <a:p>
            <a:endParaRPr lang="en-US"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28</a:t>
            </a:fld>
            <a:endParaRPr lang="en-GB"/>
          </a:p>
        </p:txBody>
      </p:sp>
    </p:spTree>
    <p:extLst>
      <p:ext uri="{BB962C8B-B14F-4D97-AF65-F5344CB8AC3E}">
        <p14:creationId xmlns:p14="http://schemas.microsoft.com/office/powerpoint/2010/main" val="40472546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pPr algn="ctr"/>
            <a:r>
              <a:rPr lang="ar-SA" sz="4800" b="1" dirty="0">
                <a:solidFill>
                  <a:schemeClr val="tx2"/>
                </a:solidFill>
              </a:rPr>
              <a:t>ملاحظات</a:t>
            </a:r>
            <a:endParaRPr lang="en-US" sz="4800" b="1" dirty="0">
              <a:solidFill>
                <a:schemeClr val="tx2"/>
              </a:solidFill>
            </a:endParaRPr>
          </a:p>
        </p:txBody>
      </p:sp>
      <p:sp>
        <p:nvSpPr>
          <p:cNvPr id="4" name="Slide Number Placeholder 3"/>
          <p:cNvSpPr>
            <a:spLocks noGrp="1"/>
          </p:cNvSpPr>
          <p:nvPr>
            <p:ph type="sldNum" sz="quarter" idx="12"/>
          </p:nvPr>
        </p:nvSpPr>
        <p:spPr/>
        <p:txBody>
          <a:bodyPr/>
          <a:lstStyle/>
          <a:p>
            <a:fld id="{A85E95EA-764A-438A-AB2D-615555310C78}" type="slidenum">
              <a:rPr lang="en-GB" smtClean="0"/>
              <a:pPr/>
              <a:t>29</a:t>
            </a:fld>
            <a:endParaRPr lang="en-GB"/>
          </a:p>
        </p:txBody>
      </p:sp>
    </p:spTree>
    <p:extLst>
      <p:ext uri="{BB962C8B-B14F-4D97-AF65-F5344CB8AC3E}">
        <p14:creationId xmlns:p14="http://schemas.microsoft.com/office/powerpoint/2010/main" val="1974819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ما هي خدمة التخزين السحابي ؟</a:t>
            </a:r>
            <a:br>
              <a:rPr lang="ar-JO" dirty="0"/>
            </a:br>
            <a:endParaRPr lang="en-US" dirty="0"/>
          </a:p>
        </p:txBody>
      </p:sp>
      <p:sp>
        <p:nvSpPr>
          <p:cNvPr id="3" name="Content Placeholder 2"/>
          <p:cNvSpPr>
            <a:spLocks noGrp="1"/>
          </p:cNvSpPr>
          <p:nvPr>
            <p:ph idx="1"/>
          </p:nvPr>
        </p:nvSpPr>
        <p:spPr/>
        <p:txBody>
          <a:bodyPr>
            <a:normAutofit/>
          </a:bodyPr>
          <a:lstStyle/>
          <a:p>
            <a:pPr marL="342900" indent="-342900" algn="just">
              <a:buClr>
                <a:schemeClr val="tx2"/>
              </a:buClr>
              <a:buFont typeface="Arial" panose="020B0604020202020204" pitchFamily="34" charset="0"/>
              <a:buChar char="•"/>
            </a:pPr>
            <a:r>
              <a:rPr lang="ar-JO" sz="2400" b="0" dirty="0"/>
              <a:t>أن تقوم بتخزين وحفظ ملفاتك على شبكة الإنترنت حيث يتم تخزين البيانات على خوادم</a:t>
            </a:r>
            <a:r>
              <a:rPr lang="en-US" sz="2400" b="0" dirty="0"/>
              <a:t>Servers </a:t>
            </a:r>
            <a:r>
              <a:rPr lang="ar-JO" sz="2400" b="0" dirty="0"/>
              <a:t> متعددة، بحيث تستطيع الوصول اليها في أي وقت وأي مكان في العالم. وتكون هذه الخدمة مقدمة من أكبر شركات الاستضافة  لعملائها بما يتلاءم مع احتياجاتهم.</a:t>
            </a:r>
            <a:endParaRPr lang="en-US" sz="2100" b="0"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3</a:t>
            </a:fld>
            <a:endParaRPr lang="en-GB"/>
          </a:p>
        </p:txBody>
      </p:sp>
    </p:spTree>
    <p:extLst>
      <p:ext uri="{BB962C8B-B14F-4D97-AF65-F5344CB8AC3E}">
        <p14:creationId xmlns:p14="http://schemas.microsoft.com/office/powerpoint/2010/main" val="38924010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a:t>ملاحظات</a:t>
            </a:r>
            <a:br>
              <a:rPr lang="ar-SA" dirty="0"/>
            </a:br>
            <a:endParaRPr lang="en-US" dirty="0"/>
          </a:p>
        </p:txBody>
      </p:sp>
      <p:sp>
        <p:nvSpPr>
          <p:cNvPr id="3" name="Content Placeholder 2"/>
          <p:cNvSpPr>
            <a:spLocks noGrp="1"/>
          </p:cNvSpPr>
          <p:nvPr>
            <p:ph idx="1"/>
          </p:nvPr>
        </p:nvSpPr>
        <p:spPr>
          <a:xfrm>
            <a:off x="457200" y="1447800"/>
            <a:ext cx="7848600" cy="4678363"/>
          </a:xfrm>
        </p:spPr>
        <p:txBody>
          <a:bodyPr>
            <a:normAutofit/>
          </a:bodyPr>
          <a:lstStyle/>
          <a:p>
            <a:pPr marL="342900" indent="-342900" algn="just">
              <a:buClr>
                <a:srgbClr val="C00000"/>
              </a:buClr>
              <a:buSzPct val="127000"/>
              <a:buFont typeface="Arial" panose="020B0604020202020204" pitchFamily="34" charset="0"/>
              <a:buChar char="•"/>
            </a:pPr>
            <a:r>
              <a:rPr lang="en-US" b="0" dirty="0"/>
              <a:t>  </a:t>
            </a:r>
            <a:r>
              <a:rPr lang="en-US" dirty="0"/>
              <a:t> :Auto save  </a:t>
            </a:r>
            <a:r>
              <a:rPr lang="ar-JO" b="0" dirty="0"/>
              <a:t>يتم حفظ الملفات تلقائيا على جوجل درايف</a:t>
            </a:r>
            <a:r>
              <a:rPr lang="en-US" b="0" dirty="0"/>
              <a:t> </a:t>
            </a:r>
            <a:r>
              <a:rPr lang="ar-JO" b="0" dirty="0"/>
              <a:t>في كل مرة يتم إجراء تغييرات</a:t>
            </a:r>
            <a:r>
              <a:rPr lang="ar-SA" b="0" dirty="0"/>
              <a:t> </a:t>
            </a:r>
            <a:r>
              <a:rPr lang="ar-JO" b="0" dirty="0"/>
              <a:t>. تستطيع أن ترى عندما تم حفظ المستند الأخير من خلال النظر في وضع حفظ في الزاوية العليا من شاشة فتح الملف.</a:t>
            </a:r>
          </a:p>
          <a:p>
            <a:pPr marL="342900" indent="-342900" algn="just">
              <a:buClr>
                <a:srgbClr val="C00000"/>
              </a:buClr>
              <a:buSzPct val="127000"/>
              <a:buFont typeface="Arial" panose="020B0604020202020204" pitchFamily="34" charset="0"/>
              <a:buChar char="•"/>
            </a:pPr>
            <a:endParaRPr lang="en-US" b="0" dirty="0"/>
          </a:p>
          <a:p>
            <a:pPr marL="342900" indent="-342900" algn="just" fontAlgn="base">
              <a:buClr>
                <a:srgbClr val="C00000"/>
              </a:buClr>
              <a:buSzPct val="127000"/>
              <a:buFont typeface="Arial" panose="020B0604020202020204" pitchFamily="34" charset="0"/>
              <a:buChar char="•"/>
            </a:pPr>
            <a:r>
              <a:rPr lang="en-US" dirty="0"/>
              <a:t>: Restoring files</a:t>
            </a:r>
            <a:r>
              <a:rPr lang="ar-JO" b="0" dirty="0"/>
              <a:t>إذا حذفت شيئًا مؤخرًا باستخدام جوجل درايف، فقد تتمكن من استعادة الملف بنفسك من</a:t>
            </a:r>
            <a:r>
              <a:rPr lang="ar-SA" b="0" dirty="0"/>
              <a:t> سلة</a:t>
            </a:r>
            <a:r>
              <a:rPr lang="ar-JO" b="0" dirty="0"/>
              <a:t> المهملات</a:t>
            </a:r>
            <a:r>
              <a:rPr lang="en-US" dirty="0"/>
              <a:t> </a:t>
            </a:r>
            <a:r>
              <a:rPr lang="ar-SA" b="0" dirty="0"/>
              <a:t>عن طريق أمر </a:t>
            </a:r>
            <a:r>
              <a:rPr lang="en-US" b="0" dirty="0"/>
              <a:t>restore</a:t>
            </a:r>
            <a:r>
              <a:rPr lang="ar-SA" b="0" dirty="0"/>
              <a:t>.</a:t>
            </a:r>
            <a:endParaRPr lang="ar-JO" b="0" dirty="0"/>
          </a:p>
          <a:p>
            <a:pPr marL="342900" indent="-342900" algn="just" fontAlgn="base">
              <a:buClr>
                <a:srgbClr val="C00000"/>
              </a:buClr>
              <a:buSzPct val="127000"/>
              <a:buFont typeface="Arial" panose="020B0604020202020204" pitchFamily="34" charset="0"/>
              <a:buChar char="•"/>
            </a:pPr>
            <a:endParaRPr lang="ar-JO" b="0" dirty="0"/>
          </a:p>
          <a:p>
            <a:pPr marL="285750" indent="-285750" fontAlgn="base">
              <a:buClr>
                <a:schemeClr val="tx2"/>
              </a:buClr>
              <a:buSzPct val="126000"/>
              <a:buFont typeface="Arial" panose="020B0604020202020204" pitchFamily="34" charset="0"/>
              <a:buChar char="•"/>
            </a:pPr>
            <a:r>
              <a:rPr lang="ar-JO" b="0" dirty="0"/>
              <a:t>يمكن الوصول الى حسابك على جوجل درايف عن طريق احد الطرق التالية :</a:t>
            </a:r>
          </a:p>
          <a:p>
            <a:pPr marL="1485900" lvl="2" indent="-342900" fontAlgn="base">
              <a:buFont typeface="Wingdings" panose="05000000000000000000" pitchFamily="2" charset="2"/>
              <a:buChar char="ü"/>
            </a:pPr>
            <a:r>
              <a:rPr lang="ar-JO" b="0" dirty="0"/>
              <a:t>تطبيق سطح المكتب </a:t>
            </a:r>
            <a:r>
              <a:rPr lang="en-US" b="0" dirty="0"/>
              <a:t>Desktop Application (backup and sync)</a:t>
            </a:r>
            <a:endParaRPr lang="ar-JO" b="0" dirty="0"/>
          </a:p>
          <a:p>
            <a:pPr marL="1485900" lvl="2" indent="-342900" fontAlgn="base">
              <a:buFont typeface="Wingdings" panose="05000000000000000000" pitchFamily="2" charset="2"/>
              <a:buChar char="ü"/>
            </a:pPr>
            <a:r>
              <a:rPr lang="ar-JO" b="0" dirty="0"/>
              <a:t>الموقع الإلكتروني</a:t>
            </a:r>
            <a:r>
              <a:rPr lang="en-US" b="0" dirty="0"/>
              <a:t>Website </a:t>
            </a:r>
            <a:endParaRPr lang="ar-JO" b="0" dirty="0"/>
          </a:p>
          <a:p>
            <a:pPr marL="1485900" lvl="2" indent="-342900" fontAlgn="base">
              <a:buFont typeface="Wingdings" panose="05000000000000000000" pitchFamily="2" charset="2"/>
              <a:buChar char="ü"/>
            </a:pPr>
            <a:r>
              <a:rPr lang="ar-JO" b="0" dirty="0"/>
              <a:t>نسخة الموقع الإلكتروني للهواتف الذكية</a:t>
            </a:r>
            <a:r>
              <a:rPr lang="en-US" b="0" dirty="0"/>
              <a:t>Mobile website </a:t>
            </a:r>
            <a:endParaRPr lang="ar-JO" b="0" dirty="0"/>
          </a:p>
          <a:p>
            <a:pPr marL="1485900" lvl="2" indent="-342900" fontAlgn="base">
              <a:buFont typeface="Wingdings" panose="05000000000000000000" pitchFamily="2" charset="2"/>
              <a:buChar char="ü"/>
            </a:pPr>
            <a:r>
              <a:rPr lang="ar-JO" b="0" dirty="0"/>
              <a:t>تطبيق البرنامج على انظمة الهواتف الذكية </a:t>
            </a:r>
            <a:r>
              <a:rPr lang="en-US" b="0" dirty="0"/>
              <a:t>Mobile App</a:t>
            </a:r>
            <a:endParaRPr lang="ar-JO" b="0" dirty="0"/>
          </a:p>
          <a:p>
            <a:endParaRPr lang="en-US" dirty="0"/>
          </a:p>
          <a:p>
            <a:endParaRPr lang="en-US" dirty="0"/>
          </a:p>
          <a:p>
            <a:pPr marL="342900" indent="-342900" algn="just" fontAlgn="base">
              <a:buClr>
                <a:srgbClr val="C00000"/>
              </a:buClr>
              <a:buSzPct val="127000"/>
              <a:buFont typeface="Arial" panose="020B0604020202020204" pitchFamily="34" charset="0"/>
              <a:buChar char="•"/>
            </a:pPr>
            <a:endParaRPr lang="ar-JO" dirty="0"/>
          </a:p>
          <a:p>
            <a:pPr marL="342900" indent="-342900" algn="just">
              <a:buClr>
                <a:srgbClr val="C00000"/>
              </a:buClr>
              <a:buSzPct val="127000"/>
              <a:buFont typeface="Arial" panose="020B0604020202020204" pitchFamily="34" charset="0"/>
              <a:buChar char="•"/>
            </a:pPr>
            <a:endParaRPr lang="en-US"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30</a:t>
            </a:fld>
            <a:endParaRPr lang="en-GB"/>
          </a:p>
        </p:txBody>
      </p:sp>
    </p:spTree>
    <p:extLst>
      <p:ext uri="{BB962C8B-B14F-4D97-AF65-F5344CB8AC3E}">
        <p14:creationId xmlns:p14="http://schemas.microsoft.com/office/powerpoint/2010/main" val="35805946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pPr algn="ctr"/>
            <a:r>
              <a:rPr lang="ar-JO" sz="4800" dirty="0">
                <a:solidFill>
                  <a:schemeClr val="tx2"/>
                </a:solidFill>
              </a:rPr>
              <a:t>تطبيق سطح المكتب</a:t>
            </a:r>
            <a:br>
              <a:rPr lang="ar-JO" sz="4800" dirty="0">
                <a:solidFill>
                  <a:schemeClr val="tx2"/>
                </a:solidFill>
              </a:rPr>
            </a:br>
            <a:r>
              <a:rPr lang="ar-JO" sz="4800" dirty="0">
                <a:solidFill>
                  <a:schemeClr val="tx2"/>
                </a:solidFill>
              </a:rPr>
              <a:t> </a:t>
            </a:r>
            <a:r>
              <a:rPr lang="en-US" sz="4800" dirty="0">
                <a:solidFill>
                  <a:schemeClr val="tx2"/>
                </a:solidFill>
              </a:rPr>
              <a:t>Desktop Application </a:t>
            </a:r>
          </a:p>
        </p:txBody>
      </p:sp>
      <p:sp>
        <p:nvSpPr>
          <p:cNvPr id="4" name="Slide Number Placeholder 3"/>
          <p:cNvSpPr>
            <a:spLocks noGrp="1"/>
          </p:cNvSpPr>
          <p:nvPr>
            <p:ph type="sldNum" sz="quarter" idx="12"/>
          </p:nvPr>
        </p:nvSpPr>
        <p:spPr/>
        <p:txBody>
          <a:bodyPr/>
          <a:lstStyle/>
          <a:p>
            <a:fld id="{A85E95EA-764A-438A-AB2D-615555310C78}" type="slidenum">
              <a:rPr lang="en-GB" smtClean="0"/>
              <a:pPr/>
              <a:t>31</a:t>
            </a:fld>
            <a:endParaRPr lang="en-GB"/>
          </a:p>
        </p:txBody>
      </p:sp>
    </p:spTree>
    <p:extLst>
      <p:ext uri="{BB962C8B-B14F-4D97-AF65-F5344CB8AC3E}">
        <p14:creationId xmlns:p14="http://schemas.microsoft.com/office/powerpoint/2010/main" val="35274198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sz="2800" dirty="0"/>
              <a:t>تطبيق سطح المكتب</a:t>
            </a:r>
            <a:br>
              <a:rPr lang="ar-JO" sz="2800" dirty="0"/>
            </a:br>
            <a:r>
              <a:rPr lang="ar-JO" sz="2800" dirty="0"/>
              <a:t> </a:t>
            </a:r>
            <a:r>
              <a:rPr lang="en-US" sz="2800" dirty="0"/>
              <a:t>Desktop Application </a:t>
            </a:r>
            <a:endParaRPr lang="en-US" dirty="0"/>
          </a:p>
        </p:txBody>
      </p:sp>
      <p:sp>
        <p:nvSpPr>
          <p:cNvPr id="3" name="Content Placeholder 2"/>
          <p:cNvSpPr>
            <a:spLocks noGrp="1"/>
          </p:cNvSpPr>
          <p:nvPr>
            <p:ph idx="1"/>
          </p:nvPr>
        </p:nvSpPr>
        <p:spPr/>
        <p:txBody>
          <a:bodyPr>
            <a:normAutofit/>
          </a:bodyPr>
          <a:lstStyle/>
          <a:p>
            <a:pPr marL="342900" indent="-342900" algn="just">
              <a:buClr>
                <a:srgbClr val="C00000"/>
              </a:buClr>
              <a:buSzPct val="126000"/>
              <a:buFont typeface="Arial" panose="020B0604020202020204" pitchFamily="34" charset="0"/>
              <a:buChar char="•"/>
            </a:pPr>
            <a:r>
              <a:rPr lang="ar-JO" dirty="0"/>
              <a:t>تنزيل وتثبيت البرنامج على الجهاز الشخصي</a:t>
            </a:r>
          </a:p>
          <a:p>
            <a:pPr marL="342900" indent="-342900" algn="just">
              <a:buClr>
                <a:srgbClr val="C00000"/>
              </a:buClr>
              <a:buSzPct val="126000"/>
              <a:buFont typeface="Arial" panose="020B0604020202020204" pitchFamily="34" charset="0"/>
              <a:buChar char="•"/>
            </a:pPr>
            <a:r>
              <a:rPr lang="ar-JO" dirty="0"/>
              <a:t>تسجيل الدخول عن طريق البرنامج </a:t>
            </a:r>
          </a:p>
          <a:p>
            <a:pPr marL="342900" indent="-342900" algn="just">
              <a:buClr>
                <a:srgbClr val="C00000"/>
              </a:buClr>
              <a:buSzPct val="126000"/>
              <a:buFont typeface="Arial" panose="020B0604020202020204" pitchFamily="34" charset="0"/>
              <a:buChar char="•"/>
            </a:pPr>
            <a:r>
              <a:rPr lang="ar-JO" dirty="0"/>
              <a:t>اختيار تفضيلات النسخ الاحتياطي للبيانات </a:t>
            </a:r>
            <a:r>
              <a:rPr lang="en-US" dirty="0"/>
              <a:t>Backup</a:t>
            </a:r>
            <a:r>
              <a:rPr lang="ar-JO" dirty="0"/>
              <a:t> وحجم تحميل الصور والفيديوهات والربط مع تطبيق </a:t>
            </a:r>
            <a:r>
              <a:rPr lang="en-US" dirty="0"/>
              <a:t>google photos</a:t>
            </a:r>
            <a:endParaRPr lang="ar-JO" dirty="0"/>
          </a:p>
          <a:p>
            <a:pPr marL="342900" indent="-342900" algn="just">
              <a:buClr>
                <a:srgbClr val="C00000"/>
              </a:buClr>
              <a:buSzPct val="126000"/>
              <a:buFont typeface="Arial" panose="020B0604020202020204" pitchFamily="34" charset="0"/>
              <a:buChar char="•"/>
            </a:pPr>
            <a:r>
              <a:rPr lang="ar-JO" dirty="0"/>
              <a:t>اختيار </a:t>
            </a:r>
            <a:r>
              <a:rPr lang="ar-SA" dirty="0"/>
              <a:t>ملفات </a:t>
            </a:r>
            <a:r>
              <a:rPr lang="en-US" dirty="0"/>
              <a:t>/</a:t>
            </a:r>
            <a:r>
              <a:rPr lang="ar-SA" dirty="0"/>
              <a:t>مجلدات من جهازك</a:t>
            </a:r>
            <a:r>
              <a:rPr lang="ar-JO" dirty="0"/>
              <a:t> </a:t>
            </a:r>
            <a:r>
              <a:rPr lang="ar-SA" dirty="0"/>
              <a:t>ليتم </a:t>
            </a:r>
            <a:r>
              <a:rPr lang="ar-JO" dirty="0"/>
              <a:t>مزامنتها</a:t>
            </a:r>
            <a:r>
              <a:rPr lang="ar-SA" dirty="0"/>
              <a:t> مع حسابك</a:t>
            </a:r>
            <a:endParaRPr lang="ar-JO" dirty="0"/>
          </a:p>
          <a:p>
            <a:pPr marL="342900" indent="-342900" algn="just">
              <a:buClr>
                <a:srgbClr val="C00000"/>
              </a:buClr>
              <a:buSzPct val="126000"/>
              <a:buFont typeface="Arial" panose="020B0604020202020204" pitchFamily="34" charset="0"/>
              <a:buChar char="•"/>
            </a:pPr>
            <a:r>
              <a:rPr lang="ar-SA" dirty="0"/>
              <a:t>اختيار</a:t>
            </a:r>
            <a:r>
              <a:rPr lang="ar-JO" dirty="0"/>
              <a:t> ملفات </a:t>
            </a:r>
            <a:r>
              <a:rPr lang="en-US" dirty="0"/>
              <a:t>/ </a:t>
            </a:r>
            <a:r>
              <a:rPr lang="ar-SA" dirty="0"/>
              <a:t>مجلدات من حسابك ليتم مزامنتها مع الجهاز</a:t>
            </a:r>
          </a:p>
          <a:p>
            <a:pPr marL="342900" indent="-342900" algn="just">
              <a:buClr>
                <a:srgbClr val="C00000"/>
              </a:buClr>
              <a:buSzPct val="126000"/>
              <a:buFont typeface="Arial" panose="020B0604020202020204" pitchFamily="34" charset="0"/>
              <a:buChar char="•"/>
            </a:pPr>
            <a:r>
              <a:rPr lang="ar-SA" dirty="0"/>
              <a:t>مشاهدة حالة المزامنة أو إيقافها</a:t>
            </a:r>
            <a:endParaRPr lang="en-US" dirty="0"/>
          </a:p>
          <a:p>
            <a:pPr marL="342900" indent="-342900" algn="just">
              <a:buClr>
                <a:srgbClr val="C00000"/>
              </a:buClr>
              <a:buSzPct val="126000"/>
              <a:buFont typeface="Arial" panose="020B0604020202020204" pitchFamily="34" charset="0"/>
              <a:buChar char="•"/>
            </a:pPr>
            <a:r>
              <a:rPr lang="ar-SA" dirty="0"/>
              <a:t>التفضيلات </a:t>
            </a:r>
            <a:r>
              <a:rPr lang="en-US" dirty="0"/>
              <a:t>Preferences</a:t>
            </a:r>
            <a:endParaRPr lang="ar-SA" dirty="0"/>
          </a:p>
          <a:p>
            <a:pPr marL="342900" indent="-342900" algn="just">
              <a:buClr>
                <a:srgbClr val="C00000"/>
              </a:buClr>
              <a:buSzPct val="126000"/>
              <a:buFont typeface="Arial" panose="020B0604020202020204" pitchFamily="34" charset="0"/>
              <a:buChar char="•"/>
            </a:pPr>
            <a:r>
              <a:rPr lang="ar-SA" dirty="0"/>
              <a:t>تسجيل الخروج من حسابك</a:t>
            </a:r>
            <a:endParaRPr lang="ar-JO" dirty="0"/>
          </a:p>
          <a:p>
            <a:pPr marL="342900" indent="-342900" algn="just">
              <a:buClr>
                <a:srgbClr val="C00000"/>
              </a:buClr>
              <a:buSzPct val="126000"/>
              <a:buFont typeface="Arial" panose="020B0604020202020204" pitchFamily="34" charset="0"/>
              <a:buChar char="•"/>
            </a:pPr>
            <a:endParaRPr lang="ar-JO" dirty="0"/>
          </a:p>
          <a:p>
            <a:pPr marL="342900" indent="-342900" algn="just">
              <a:buClr>
                <a:srgbClr val="C00000"/>
              </a:buClr>
              <a:buSzPct val="126000"/>
              <a:buFont typeface="Arial" panose="020B0604020202020204" pitchFamily="34" charset="0"/>
              <a:buChar char="•"/>
            </a:pPr>
            <a:endParaRPr lang="ar-JO" dirty="0"/>
          </a:p>
          <a:p>
            <a:pPr marL="342900" indent="-342900" algn="just">
              <a:buClr>
                <a:srgbClr val="C00000"/>
              </a:buClr>
              <a:buSzPct val="126000"/>
              <a:buFont typeface="Arial" panose="020B0604020202020204" pitchFamily="34" charset="0"/>
              <a:buChar char="•"/>
            </a:pPr>
            <a:endParaRPr lang="ar-JO" dirty="0"/>
          </a:p>
          <a:p>
            <a:pPr marL="342900" indent="-342900" algn="just">
              <a:buClr>
                <a:srgbClr val="C00000"/>
              </a:buClr>
              <a:buSzPct val="126000"/>
              <a:buFont typeface="Arial" panose="020B0604020202020204" pitchFamily="34" charset="0"/>
              <a:buChar char="•"/>
            </a:pPr>
            <a:endParaRPr lang="ar-JO" dirty="0"/>
          </a:p>
          <a:p>
            <a:pPr marL="342900" indent="-342900" algn="just">
              <a:buClr>
                <a:srgbClr val="C00000"/>
              </a:buClr>
              <a:buSzPct val="126000"/>
              <a:buFont typeface="Arial" panose="020B0604020202020204" pitchFamily="34" charset="0"/>
              <a:buChar char="•"/>
            </a:pPr>
            <a:endParaRPr lang="en-US"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32</a:t>
            </a:fld>
            <a:endParaRPr lang="en-GB"/>
          </a:p>
        </p:txBody>
      </p:sp>
    </p:spTree>
    <p:extLst>
      <p:ext uri="{BB962C8B-B14F-4D97-AF65-F5344CB8AC3E}">
        <p14:creationId xmlns:p14="http://schemas.microsoft.com/office/powerpoint/2010/main" val="24754413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marL="1163638" algn="just"/>
            <a:endParaRPr lang="ar-SA" b="0" dirty="0"/>
          </a:p>
          <a:p>
            <a:pPr marL="1163638" algn="just"/>
            <a:r>
              <a:rPr lang="ar-JO" b="0" dirty="0"/>
              <a:t> يتم مزامنة ملفك مع جوجل درايف ، اي أنه جاري التحميل. </a:t>
            </a:r>
          </a:p>
          <a:p>
            <a:pPr algn="just"/>
            <a:endParaRPr lang="ar-JO" b="0" dirty="0"/>
          </a:p>
          <a:p>
            <a:pPr algn="just"/>
            <a:endParaRPr lang="ar-SA" b="0" dirty="0"/>
          </a:p>
          <a:p>
            <a:pPr algn="just"/>
            <a:endParaRPr lang="ar-SA" b="0" dirty="0"/>
          </a:p>
          <a:p>
            <a:pPr marL="808038" indent="-808038" algn="just"/>
            <a:r>
              <a:rPr lang="ar-SA" b="0" dirty="0"/>
              <a:t>            </a:t>
            </a:r>
            <a:r>
              <a:rPr lang="ar-JO" b="0" dirty="0"/>
              <a:t>الملف قد انتهى من المزامنة ويتوفر الآن على أجهزة الكمبيوتر الأخرى والموقع الالكتروني.</a:t>
            </a:r>
            <a:endParaRPr lang="ar-SA" b="0" dirty="0"/>
          </a:p>
          <a:p>
            <a:pPr marL="808038" indent="-808038" algn="just"/>
            <a:endParaRPr lang="ar-SA" b="0" dirty="0"/>
          </a:p>
          <a:p>
            <a:pPr marL="808038" indent="-808038" algn="just"/>
            <a:endParaRPr lang="ar-JO" b="0" dirty="0"/>
          </a:p>
          <a:p>
            <a:pPr marL="534988" algn="just"/>
            <a:r>
              <a:rPr lang="ar-SA" b="0" dirty="0"/>
              <a:t> </a:t>
            </a:r>
            <a:r>
              <a:rPr lang="ar-JO" b="0" dirty="0"/>
              <a:t>البرنامج غير قادر على المزامنة. وذلك لعدة اسباب منها أن الحصة النسبية للتخزين الخاص بك ممتلئة (لا يمكن تحميل)، أو القرص الصلب الخاص بك هو ممتلئ (لا يمكن تحميل)، أو كنت تعاني من مشاكل في الاتصال في الإنترنت.</a:t>
            </a:r>
            <a:endParaRPr lang="en-US" b="0"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33</a:t>
            </a:fld>
            <a:endParaRPr lang="en-GB"/>
          </a:p>
        </p:txBody>
      </p:sp>
      <p:sp>
        <p:nvSpPr>
          <p:cNvPr id="5" name="Title 1"/>
          <p:cNvSpPr txBox="1">
            <a:spLocks/>
          </p:cNvSpPr>
          <p:nvPr/>
        </p:nvSpPr>
        <p:spPr>
          <a:xfrm>
            <a:off x="457200" y="152400"/>
            <a:ext cx="7620000" cy="1371600"/>
          </a:xfrm>
          <a:prstGeom prst="rect">
            <a:avLst/>
          </a:prstGeom>
        </p:spPr>
        <p:txBody>
          <a:bodyPr vert="horz" lIns="91440" tIns="45720" rIns="91440" bIns="45720" rtlCol="0" anchor="b">
            <a:normAutofit/>
          </a:bodyPr>
          <a:lstStyle>
            <a:lvl1pPr algn="r" defTabSz="914400" rtl="1" eaLnBrk="1" latinLnBrk="0" hangingPunct="1">
              <a:spcBef>
                <a:spcPct val="0"/>
              </a:spcBef>
              <a:buNone/>
              <a:defRPr sz="3000" kern="1200" cap="all" spc="-60" baseline="0">
                <a:solidFill>
                  <a:schemeClr val="tx2"/>
                </a:solidFill>
                <a:latin typeface="+mj-lt"/>
                <a:ea typeface="+mj-ea"/>
                <a:cs typeface="+mj-cs"/>
              </a:defRPr>
            </a:lvl1pPr>
          </a:lstStyle>
          <a:p>
            <a:r>
              <a:rPr lang="ar-JO" sz="2800" dirty="0"/>
              <a:t>تطبيق سطح المكتب</a:t>
            </a:r>
            <a:br>
              <a:rPr lang="ar-JO" sz="2800" dirty="0"/>
            </a:br>
            <a:r>
              <a:rPr lang="ar-JO" sz="2800" dirty="0"/>
              <a:t> </a:t>
            </a:r>
            <a:r>
              <a:rPr lang="en-US" sz="2800" dirty="0"/>
              <a:t>Desktop Application </a:t>
            </a:r>
          </a:p>
        </p:txBody>
      </p:sp>
      <p:pic>
        <p:nvPicPr>
          <p:cNvPr id="7"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1897719"/>
            <a:ext cx="1133475" cy="10813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60116" y="3200400"/>
            <a:ext cx="1045684"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69551" y="4953000"/>
            <a:ext cx="717818" cy="8566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738864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JO" sz="2800" dirty="0"/>
              <a:t>تطبيق سطح المكتب</a:t>
            </a:r>
            <a:br>
              <a:rPr lang="ar-JO" sz="2800" dirty="0"/>
            </a:br>
            <a:r>
              <a:rPr lang="ar-JO" sz="2800" dirty="0"/>
              <a:t> </a:t>
            </a:r>
            <a:r>
              <a:rPr lang="en-US" sz="2800" dirty="0"/>
              <a:t>Desktop Application </a:t>
            </a:r>
            <a:endParaRPr lang="ar-JO" sz="2800" dirty="0"/>
          </a:p>
        </p:txBody>
      </p:sp>
      <p:sp>
        <p:nvSpPr>
          <p:cNvPr id="3" name="Content Placeholder 2"/>
          <p:cNvSpPr>
            <a:spLocks noGrp="1"/>
          </p:cNvSpPr>
          <p:nvPr>
            <p:ph idx="1"/>
          </p:nvPr>
        </p:nvSpPr>
        <p:spPr/>
        <p:txBody>
          <a:bodyPr/>
          <a:lstStyle/>
          <a:p>
            <a:pPr marL="342900" indent="-342900" algn="just">
              <a:buFont typeface="Arial" panose="020B0604020202020204" pitchFamily="34" charset="0"/>
              <a:buChar char="•"/>
            </a:pPr>
            <a:r>
              <a:rPr lang="ar-JO" b="0" dirty="0"/>
              <a:t>يجب ملاحظة انه في حال استخدام جهاز حاسوب مشترك مع اخرين ، فانه عليك التأكد من خروجك من حسابك بعد الانتهاء من عملك ، كما يفضل حذف المجلد نهائيا من الحاسوب حتى تضمن خصوصية ملفاتك</a:t>
            </a:r>
          </a:p>
          <a:p>
            <a:pPr algn="just"/>
            <a:endParaRPr lang="ar-JO"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34</a:t>
            </a:fld>
            <a:endParaRPr lang="en-GB"/>
          </a:p>
        </p:txBody>
      </p:sp>
    </p:spTree>
    <p:extLst>
      <p:ext uri="{BB962C8B-B14F-4D97-AF65-F5344CB8AC3E}">
        <p14:creationId xmlns:p14="http://schemas.microsoft.com/office/powerpoint/2010/main" val="14362593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JO" dirty="0"/>
              <a:t>ما هو الفرق بين خدمة التخزين السحابي و مواقع رفع الملفات؟</a:t>
            </a:r>
            <a:endParaRPr lang="en-US" dirty="0"/>
          </a:p>
        </p:txBody>
      </p:sp>
      <p:sp>
        <p:nvSpPr>
          <p:cNvPr id="3" name="Content Placeholder 2"/>
          <p:cNvSpPr>
            <a:spLocks noGrp="1"/>
          </p:cNvSpPr>
          <p:nvPr>
            <p:ph idx="1"/>
          </p:nvPr>
        </p:nvSpPr>
        <p:spPr>
          <a:xfrm>
            <a:off x="457200" y="1752600"/>
            <a:ext cx="7772400" cy="4419600"/>
          </a:xfrm>
        </p:spPr>
        <p:txBody>
          <a:bodyPr>
            <a:normAutofit/>
          </a:bodyPr>
          <a:lstStyle/>
          <a:p>
            <a:pPr algn="just">
              <a:buClr>
                <a:schemeClr val="tx2"/>
              </a:buClr>
            </a:pPr>
            <a:r>
              <a:rPr lang="ar-JO" sz="2100" dirty="0"/>
              <a:t>مواقع رفع الملفات</a:t>
            </a:r>
            <a:r>
              <a:rPr lang="en-US" sz="2100" dirty="0"/>
              <a:t>:</a:t>
            </a:r>
            <a:r>
              <a:rPr lang="ar-JO" sz="2100" dirty="0"/>
              <a:t> </a:t>
            </a:r>
          </a:p>
          <a:p>
            <a:pPr marL="342900" indent="-342900" algn="just">
              <a:buClr>
                <a:schemeClr val="tx2"/>
              </a:buClr>
              <a:buFont typeface="Arial" panose="020B0604020202020204" pitchFamily="34" charset="0"/>
              <a:buChar char="•"/>
            </a:pPr>
            <a:r>
              <a:rPr lang="ar-JO" sz="2100" b="0" dirty="0"/>
              <a:t>تستطيع فقط رفع الملفات عليها دون امكانيه التعديل عليها، وفي حال اردت التعديل على الملف فانه عليك تكرارتحميله أو ان تقوم بمحو الملف الذي قمت برفعه.</a:t>
            </a:r>
          </a:p>
          <a:p>
            <a:pPr marL="342900" indent="-342900" algn="just">
              <a:buClr>
                <a:schemeClr val="tx2"/>
              </a:buClr>
              <a:buFont typeface="Arial" panose="020B0604020202020204" pitchFamily="34" charset="0"/>
              <a:buChar char="•"/>
            </a:pPr>
            <a:r>
              <a:rPr lang="ar-JO" sz="2100" b="0" dirty="0"/>
              <a:t>عدم ضمان سرية الملفات: حيث ان الملفات المحملة على بعض هذه المواقع تظهر في عمليات البحث على محركات البحث.</a:t>
            </a:r>
          </a:p>
          <a:p>
            <a:pPr marL="342900" indent="-342900" algn="just">
              <a:buClr>
                <a:schemeClr val="tx2"/>
              </a:buClr>
              <a:buFont typeface="Arial" panose="020B0604020202020204" pitchFamily="34" charset="0"/>
              <a:buChar char="•"/>
            </a:pPr>
            <a:r>
              <a:rPr lang="ar-JO" sz="2100" b="0" dirty="0"/>
              <a:t>يجب ان تكون جميع الملفات التي تقوم برفعها غير مخالفة لقوانين النشر على الأنترنت.</a:t>
            </a:r>
          </a:p>
          <a:p>
            <a:pPr algn="just">
              <a:buClr>
                <a:schemeClr val="tx2"/>
              </a:buClr>
            </a:pPr>
            <a:r>
              <a:rPr lang="ar-JO" sz="2100" dirty="0"/>
              <a:t>خدمة التخزين السحابي</a:t>
            </a:r>
            <a:r>
              <a:rPr lang="en-US" sz="2100" dirty="0"/>
              <a:t> :</a:t>
            </a:r>
            <a:endParaRPr lang="ar-JO" sz="2100" dirty="0"/>
          </a:p>
          <a:p>
            <a:pPr marL="342900" indent="-342900" algn="just">
              <a:buClr>
                <a:schemeClr val="tx2"/>
              </a:buClr>
              <a:buFont typeface="Arial" panose="020B0604020202020204" pitchFamily="34" charset="0"/>
              <a:buChar char="•"/>
            </a:pPr>
            <a:r>
              <a:rPr lang="ar-JO" sz="2100" b="0" dirty="0"/>
              <a:t>تمكنك من مساحة خاصة بك مدى الحياة كما أنك تستطيع الوصول الى ملفاتك مباشرة والتعديل عليها دون الحاجة الى اعادة تحميلها، الى جانب أن خدمة التخزين السحابي تسمح لك بالمزامنة مع أكثر من حاسوب ومع الهواتف الذكية.</a:t>
            </a:r>
            <a:endParaRPr lang="en-US" sz="2100" b="0"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4</a:t>
            </a:fld>
            <a:endParaRPr lang="en-GB"/>
          </a:p>
        </p:txBody>
      </p:sp>
    </p:spTree>
    <p:extLst>
      <p:ext uri="{BB962C8B-B14F-4D97-AF65-F5344CB8AC3E}">
        <p14:creationId xmlns:p14="http://schemas.microsoft.com/office/powerpoint/2010/main" val="30658349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JO" dirty="0"/>
              <a:t>لماذا ينصح بجوجل درايف</a:t>
            </a:r>
            <a:r>
              <a:rPr lang="en-US" dirty="0"/>
              <a:t> </a:t>
            </a:r>
            <a:r>
              <a:rPr lang="ar-JO" dirty="0"/>
              <a:t>وماهي مميزاته؟</a:t>
            </a:r>
            <a:br>
              <a:rPr lang="ar-JO" dirty="0"/>
            </a:br>
            <a:endParaRPr lang="en-US" dirty="0"/>
          </a:p>
        </p:txBody>
      </p:sp>
      <p:sp>
        <p:nvSpPr>
          <p:cNvPr id="3" name="Content Placeholder 2"/>
          <p:cNvSpPr>
            <a:spLocks noGrp="1"/>
          </p:cNvSpPr>
          <p:nvPr>
            <p:ph idx="1"/>
          </p:nvPr>
        </p:nvSpPr>
        <p:spPr/>
        <p:txBody>
          <a:bodyPr>
            <a:normAutofit/>
          </a:bodyPr>
          <a:lstStyle/>
          <a:p>
            <a:pPr marL="800100" lvl="1" indent="-342900" algn="just"/>
            <a:r>
              <a:rPr lang="ar-JO" sz="2100" b="1" dirty="0"/>
              <a:t>مساحة التخزين:</a:t>
            </a:r>
            <a:r>
              <a:rPr lang="ar-JO" sz="2100" dirty="0"/>
              <a:t> توفر مساحة تخزين مجانية أكبر من الخدمات الأخرى. جوجل درايف</a:t>
            </a:r>
            <a:r>
              <a:rPr lang="en-US" sz="2100" dirty="0"/>
              <a:t> </a:t>
            </a:r>
            <a:r>
              <a:rPr lang="ar-JO" sz="2100" dirty="0"/>
              <a:t>يمكن مستعمليه من </a:t>
            </a:r>
            <a:r>
              <a:rPr lang="ar-SA" sz="2100" dirty="0"/>
              <a:t>استخدام </a:t>
            </a:r>
            <a:r>
              <a:rPr lang="ar-JO" sz="2100" dirty="0"/>
              <a:t>مساحة تصل الى </a:t>
            </a:r>
            <a:r>
              <a:rPr lang="en-US" sz="2100" dirty="0"/>
              <a:t>15GB</a:t>
            </a:r>
            <a:r>
              <a:rPr lang="ar-JO" sz="2100" dirty="0"/>
              <a:t>.</a:t>
            </a:r>
            <a:endParaRPr lang="ar-JO" sz="2100" b="1" dirty="0"/>
          </a:p>
          <a:p>
            <a:pPr marL="800100" lvl="1" indent="-342900" algn="just"/>
            <a:r>
              <a:rPr lang="ar-JO" sz="2100" b="1" dirty="0"/>
              <a:t>المشاركة مع البقية:</a:t>
            </a:r>
            <a:r>
              <a:rPr lang="ar-JO" sz="2100" dirty="0"/>
              <a:t> هي من الخدمات الهامة التي توفرها جوجل درايف</a:t>
            </a:r>
            <a:r>
              <a:rPr lang="en-US" sz="2100" dirty="0"/>
              <a:t> </a:t>
            </a:r>
            <a:r>
              <a:rPr lang="ar-JO" sz="2100" dirty="0"/>
              <a:t>فعبر هذه الخدمة تستطيع انشاء مشروع مشترك بينك وبين أصدقائك دون الحاجة الى أن ترسل اليهم أي ملف تقوم ب</a:t>
            </a:r>
            <a:r>
              <a:rPr lang="ar-SA" sz="2100" dirty="0"/>
              <a:t>إ</a:t>
            </a:r>
            <a:r>
              <a:rPr lang="ar-JO" sz="2100" dirty="0"/>
              <a:t>نشائه</a:t>
            </a:r>
            <a:r>
              <a:rPr lang="ar-SA" sz="2100" dirty="0"/>
              <a:t>، </a:t>
            </a:r>
            <a:r>
              <a:rPr lang="ar-JO" sz="2100" dirty="0"/>
              <a:t>ف</a:t>
            </a:r>
            <a:r>
              <a:rPr lang="ar-SA" sz="2100" dirty="0"/>
              <a:t>ب</a:t>
            </a:r>
            <a:r>
              <a:rPr lang="ar-JO" sz="2100" dirty="0"/>
              <a:t>مجرد انشاء ملف مشترك واعطاء شخص ما صلاحيات الدخول يستطيع اتمام المشروع معك.</a:t>
            </a:r>
          </a:p>
          <a:p>
            <a:pPr marL="800100" lvl="1" indent="-342900" algn="just"/>
            <a:r>
              <a:rPr lang="ar-JO" b="1" dirty="0"/>
              <a:t>تقنية </a:t>
            </a:r>
            <a:r>
              <a:rPr lang="en-US" b="1" dirty="0"/>
              <a:t>OCR </a:t>
            </a:r>
            <a:r>
              <a:rPr lang="ar-JO" b="1" dirty="0"/>
              <a:t>:</a:t>
            </a:r>
            <a:r>
              <a:rPr lang="ar-JO" dirty="0"/>
              <a:t> تقنية  جداً رائعة من جوجل درايف</a:t>
            </a:r>
            <a:r>
              <a:rPr lang="en-US" dirty="0"/>
              <a:t> </a:t>
            </a:r>
            <a:r>
              <a:rPr lang="ar-JO" dirty="0"/>
              <a:t>تسمح لك </a:t>
            </a:r>
            <a:r>
              <a:rPr lang="ar-SA" dirty="0"/>
              <a:t>بتحويل الصور الى نصوص.</a:t>
            </a:r>
            <a:endParaRPr lang="en-US" dirty="0"/>
          </a:p>
          <a:p>
            <a:pPr marL="800100" lvl="1" indent="-342900" algn="just"/>
            <a:endParaRPr lang="ar-JO" dirty="0"/>
          </a:p>
          <a:p>
            <a:pPr algn="just"/>
            <a:endParaRPr lang="en-US"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5</a:t>
            </a:fld>
            <a:endParaRPr lang="en-GB"/>
          </a:p>
        </p:txBody>
      </p:sp>
    </p:spTree>
    <p:extLst>
      <p:ext uri="{BB962C8B-B14F-4D97-AF65-F5344CB8AC3E}">
        <p14:creationId xmlns:p14="http://schemas.microsoft.com/office/powerpoint/2010/main" val="8611966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pPr algn="ctr"/>
            <a:r>
              <a:rPr lang="ar-SA" sz="5400" b="1" dirty="0">
                <a:solidFill>
                  <a:schemeClr val="tx2"/>
                </a:solidFill>
              </a:rPr>
              <a:t>استخدام جوجل درايف</a:t>
            </a:r>
            <a:endParaRPr lang="en-US" sz="5400" b="1" dirty="0">
              <a:solidFill>
                <a:schemeClr val="tx2"/>
              </a:solidFill>
            </a:endParaRPr>
          </a:p>
        </p:txBody>
      </p:sp>
      <p:sp>
        <p:nvSpPr>
          <p:cNvPr id="4" name="Slide Number Placeholder 3"/>
          <p:cNvSpPr>
            <a:spLocks noGrp="1"/>
          </p:cNvSpPr>
          <p:nvPr>
            <p:ph type="sldNum" sz="quarter" idx="12"/>
          </p:nvPr>
        </p:nvSpPr>
        <p:spPr/>
        <p:txBody>
          <a:bodyPr/>
          <a:lstStyle/>
          <a:p>
            <a:fld id="{A85E95EA-764A-438A-AB2D-615555310C78}" type="slidenum">
              <a:rPr lang="en-GB" smtClean="0"/>
              <a:pPr/>
              <a:t>6</a:t>
            </a:fld>
            <a:endParaRPr lang="en-GB"/>
          </a:p>
        </p:txBody>
      </p:sp>
    </p:spTree>
    <p:extLst>
      <p:ext uri="{BB962C8B-B14F-4D97-AF65-F5344CB8AC3E}">
        <p14:creationId xmlns:p14="http://schemas.microsoft.com/office/powerpoint/2010/main" val="20105995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SA" dirty="0"/>
              <a:t>استخدام جوجل درايف</a:t>
            </a:r>
            <a:br>
              <a:rPr lang="ar-SA" dirty="0"/>
            </a:br>
            <a:endParaRPr lang="en-US"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7</a:t>
            </a:fld>
            <a:endParaRPr lang="en-GB"/>
          </a:p>
        </p:txBody>
      </p:sp>
      <p:sp>
        <p:nvSpPr>
          <p:cNvPr id="3" name="Content Placeholder 2"/>
          <p:cNvSpPr>
            <a:spLocks noGrp="1"/>
          </p:cNvSpPr>
          <p:nvPr>
            <p:ph idx="1"/>
          </p:nvPr>
        </p:nvSpPr>
        <p:spPr>
          <a:xfrm>
            <a:off x="457200" y="1524000"/>
            <a:ext cx="7620000" cy="4602163"/>
          </a:xfrm>
        </p:spPr>
        <p:txBody>
          <a:bodyPr/>
          <a:lstStyle/>
          <a:p>
            <a:pPr>
              <a:buClr>
                <a:srgbClr val="C00000"/>
              </a:buClr>
              <a:buSzPct val="125000"/>
            </a:pPr>
            <a:r>
              <a:rPr lang="ar-SA" b="0" dirty="0"/>
              <a:t>بعد تسجيل الدخول لجوجل درايف، يمكنك عمل التالي:</a:t>
            </a:r>
          </a:p>
          <a:p>
            <a:pPr marL="342900" indent="-342900">
              <a:buClr>
                <a:srgbClr val="C00000"/>
              </a:buClr>
              <a:buSzPct val="125000"/>
              <a:buFont typeface="Arial" panose="020B0604020202020204" pitchFamily="34" charset="0"/>
              <a:buChar char="•"/>
            </a:pPr>
            <a:r>
              <a:rPr lang="ar-SA" dirty="0"/>
              <a:t>إنشاء مجلد جديد</a:t>
            </a:r>
          </a:p>
          <a:p>
            <a:pPr marL="342900" indent="-342900">
              <a:buClr>
                <a:srgbClr val="C00000"/>
              </a:buClr>
              <a:buSzPct val="125000"/>
              <a:buFont typeface="Arial" panose="020B0604020202020204" pitchFamily="34" charset="0"/>
              <a:buChar char="•"/>
            </a:pPr>
            <a:r>
              <a:rPr lang="ar-SA" dirty="0"/>
              <a:t>تحميل ملف </a:t>
            </a:r>
            <a:r>
              <a:rPr lang="en-US" dirty="0"/>
              <a:t>/</a:t>
            </a:r>
            <a:r>
              <a:rPr lang="ar-SA" dirty="0"/>
              <a:t> مجلد</a:t>
            </a:r>
            <a:endParaRPr lang="en-US" dirty="0"/>
          </a:p>
          <a:p>
            <a:pPr marL="342900" indent="-342900">
              <a:buClr>
                <a:srgbClr val="C00000"/>
              </a:buClr>
              <a:buSzPct val="125000"/>
              <a:buFont typeface="Arial" panose="020B0604020202020204" pitchFamily="34" charset="0"/>
              <a:buChar char="•"/>
            </a:pPr>
            <a:r>
              <a:rPr lang="ar-SA" dirty="0"/>
              <a:t> إنشاء ملف جديد باستخدام تطبيقات جوجل</a:t>
            </a:r>
          </a:p>
          <a:p>
            <a:pPr marL="342900" indent="-342900">
              <a:buClr>
                <a:srgbClr val="C00000"/>
              </a:buClr>
              <a:buSzPct val="125000"/>
              <a:buFont typeface="Arial" panose="020B0604020202020204" pitchFamily="34" charset="0"/>
              <a:buChar char="•"/>
            </a:pPr>
            <a:r>
              <a:rPr lang="ar-SA" dirty="0"/>
              <a:t>التحكم بالملفات وتعديلها بعد إنشائها </a:t>
            </a:r>
            <a:endParaRPr lang="en-US" dirty="0"/>
          </a:p>
          <a:p>
            <a:pPr marL="342900" indent="-342900">
              <a:buClr>
                <a:srgbClr val="C00000"/>
              </a:buClr>
              <a:buSzPct val="125000"/>
              <a:buFont typeface="Arial" panose="020B0604020202020204" pitchFamily="34" charset="0"/>
              <a:buChar char="•"/>
            </a:pPr>
            <a:r>
              <a:rPr lang="ar-SA" dirty="0"/>
              <a:t>البحث في جوجل درايف</a:t>
            </a:r>
          </a:p>
          <a:p>
            <a:pPr>
              <a:buClr>
                <a:srgbClr val="C00000"/>
              </a:buClr>
              <a:buSzPct val="125000"/>
            </a:pPr>
            <a:r>
              <a:rPr lang="ar-SA" dirty="0"/>
              <a:t>  </a:t>
            </a:r>
          </a:p>
          <a:p>
            <a:r>
              <a:rPr lang="ar-SA" dirty="0"/>
              <a:t> </a:t>
            </a:r>
            <a:endParaRPr lang="en-US" dirty="0"/>
          </a:p>
        </p:txBody>
      </p:sp>
    </p:spTree>
    <p:extLst>
      <p:ext uri="{BB962C8B-B14F-4D97-AF65-F5344CB8AC3E}">
        <p14:creationId xmlns:p14="http://schemas.microsoft.com/office/powerpoint/2010/main" val="28746552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pPr algn="ctr"/>
            <a:r>
              <a:rPr lang="ar-SA" sz="4800" b="1" dirty="0">
                <a:solidFill>
                  <a:schemeClr val="tx2"/>
                </a:solidFill>
              </a:rPr>
              <a:t> </a:t>
            </a:r>
            <a:br>
              <a:rPr lang="ar-SA" sz="4800" b="1" dirty="0">
                <a:solidFill>
                  <a:schemeClr val="tx2"/>
                </a:solidFill>
              </a:rPr>
            </a:br>
            <a:r>
              <a:rPr lang="ar-SA" sz="4800" b="1" dirty="0">
                <a:solidFill>
                  <a:schemeClr val="tx2"/>
                </a:solidFill>
              </a:rPr>
              <a:t/>
            </a:r>
            <a:br>
              <a:rPr lang="ar-SA" sz="4800" b="1" dirty="0">
                <a:solidFill>
                  <a:schemeClr val="tx2"/>
                </a:solidFill>
              </a:rPr>
            </a:br>
            <a:r>
              <a:rPr lang="ar-SA" sz="4800" b="1" dirty="0">
                <a:solidFill>
                  <a:schemeClr val="tx2"/>
                </a:solidFill>
              </a:rPr>
              <a:t>إنشاء ملفات جديدة باستخدام تطبيقات جوجل</a:t>
            </a:r>
            <a:br>
              <a:rPr lang="ar-SA" sz="4800" b="1" dirty="0">
                <a:solidFill>
                  <a:schemeClr val="tx2"/>
                </a:solidFill>
              </a:rPr>
            </a:br>
            <a:r>
              <a:rPr lang="en-US" sz="4800" b="1" dirty="0">
                <a:solidFill>
                  <a:schemeClr val="tx2"/>
                </a:solidFill>
              </a:rPr>
              <a:t/>
            </a:r>
            <a:br>
              <a:rPr lang="en-US" sz="4800" b="1" dirty="0">
                <a:solidFill>
                  <a:schemeClr val="tx2"/>
                </a:solidFill>
              </a:rPr>
            </a:br>
            <a:endParaRPr lang="en-US" sz="4800" b="1" dirty="0">
              <a:solidFill>
                <a:schemeClr val="tx2"/>
              </a:solidFill>
            </a:endParaRPr>
          </a:p>
        </p:txBody>
      </p:sp>
      <p:sp>
        <p:nvSpPr>
          <p:cNvPr id="4" name="Slide Number Placeholder 3"/>
          <p:cNvSpPr>
            <a:spLocks noGrp="1"/>
          </p:cNvSpPr>
          <p:nvPr>
            <p:ph type="sldNum" sz="quarter" idx="12"/>
          </p:nvPr>
        </p:nvSpPr>
        <p:spPr/>
        <p:txBody>
          <a:bodyPr/>
          <a:lstStyle/>
          <a:p>
            <a:fld id="{A85E95EA-764A-438A-AB2D-615555310C78}" type="slidenum">
              <a:rPr lang="en-GB" smtClean="0"/>
              <a:pPr/>
              <a:t>8</a:t>
            </a:fld>
            <a:endParaRPr lang="en-GB"/>
          </a:p>
        </p:txBody>
      </p:sp>
    </p:spTree>
    <p:extLst>
      <p:ext uri="{BB962C8B-B14F-4D97-AF65-F5344CB8AC3E}">
        <p14:creationId xmlns:p14="http://schemas.microsoft.com/office/powerpoint/2010/main" val="25523048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A85E95EA-764A-438A-AB2D-615555310C78}" type="slidenum">
              <a:rPr lang="en-GB" smtClean="0"/>
              <a:pPr/>
              <a:t>9</a:t>
            </a:fld>
            <a:endParaRPr lang="en-GB"/>
          </a:p>
        </p:txBody>
      </p:sp>
      <p:pic>
        <p:nvPicPr>
          <p:cNvPr id="1026" name="Picture 2"/>
          <p:cNvPicPr>
            <a:picLocks noGrp="1" noChangeAspect="1" noChangeArrowheads="1"/>
          </p:cNvPicPr>
          <p:nvPr>
            <p:ph idx="1"/>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1615" t="13135" r="46615" b="11427"/>
          <a:stretch/>
        </p:blipFill>
        <p:spPr bwMode="auto">
          <a:xfrm>
            <a:off x="542331" y="220256"/>
            <a:ext cx="7915869" cy="6104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a:off x="762000" y="2514600"/>
            <a:ext cx="3200400" cy="152400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657600" y="3810000"/>
            <a:ext cx="4114800" cy="243840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643862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N Theme">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16528</TotalTime>
  <Words>1159</Words>
  <Application>Microsoft Office PowerPoint</Application>
  <PresentationFormat>On-screen Show (4:3)</PresentationFormat>
  <Paragraphs>190</Paragraphs>
  <Slides>34</Slides>
  <Notes>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SN Theme</vt:lpstr>
      <vt:lpstr>جوجل درايف Google Drive</vt:lpstr>
      <vt:lpstr>ما هو جوجل درايف ؟ </vt:lpstr>
      <vt:lpstr>ما هي خدمة التخزين السحابي ؟ </vt:lpstr>
      <vt:lpstr>ما هو الفرق بين خدمة التخزين السحابي و مواقع رفع الملفات؟</vt:lpstr>
      <vt:lpstr>لماذا ينصح بجوجل درايف وماهي مميزاته؟ </vt:lpstr>
      <vt:lpstr>استخدام جوجل درايف</vt:lpstr>
      <vt:lpstr>استخدام جوجل درايف </vt:lpstr>
      <vt:lpstr>   إنشاء ملفات جديدة باستخدام تطبيقات جوجل  </vt:lpstr>
      <vt:lpstr>PowerPoint Presentation</vt:lpstr>
      <vt:lpstr>   إنشاء ملفات جديدة باستخدام تطبيقات جوجل </vt:lpstr>
      <vt:lpstr>التحكم بالمجلدات والملفات</vt:lpstr>
      <vt:lpstr>التحكم بالمجلدات </vt:lpstr>
      <vt:lpstr>التحكم بالملفات </vt:lpstr>
      <vt:lpstr>تقنية OCR </vt:lpstr>
      <vt:lpstr>تقنية OCR </vt:lpstr>
      <vt:lpstr>البحث في جوجل درايف</vt:lpstr>
      <vt:lpstr>البحث في جوجل درايف </vt:lpstr>
      <vt:lpstr>طرق عرض الملفات والمجلدات</vt:lpstr>
      <vt:lpstr>طرق عرض الملفات والمجلدات </vt:lpstr>
      <vt:lpstr>سجل النسخ version History </vt:lpstr>
      <vt:lpstr>PowerPoint Presentation</vt:lpstr>
      <vt:lpstr>سجل النسخ version History </vt:lpstr>
      <vt:lpstr>المشاركة</vt:lpstr>
      <vt:lpstr>المشاركة </vt:lpstr>
      <vt:lpstr>مشاركة ملف </vt:lpstr>
      <vt:lpstr>مشاركة ملف </vt:lpstr>
      <vt:lpstr>مشاركة ملف </vt:lpstr>
      <vt:lpstr>مشاركة مجلد </vt:lpstr>
      <vt:lpstr>ملاحظات</vt:lpstr>
      <vt:lpstr>ملاحظات </vt:lpstr>
      <vt:lpstr>تطبيق سطح المكتب  Desktop Application </vt:lpstr>
      <vt:lpstr>تطبيق سطح المكتب  Desktop Application </vt:lpstr>
      <vt:lpstr>PowerPoint Presentation</vt:lpstr>
      <vt:lpstr>تطبيق سطح المكتب  Desktop Application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networks skills 0731101 (1)</dc:title>
  <dc:creator>ola</dc:creator>
  <cp:lastModifiedBy>Wafa' Bani Mustafa</cp:lastModifiedBy>
  <cp:revision>900</cp:revision>
  <dcterms:created xsi:type="dcterms:W3CDTF">2015-02-28T12:48:04Z</dcterms:created>
  <dcterms:modified xsi:type="dcterms:W3CDTF">2019-12-15T09:05:36Z</dcterms:modified>
</cp:coreProperties>
</file>